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8" r:id="rId2"/>
    <p:sldId id="272" r:id="rId3"/>
    <p:sldId id="269" r:id="rId4"/>
    <p:sldId id="280" r:id="rId5"/>
    <p:sldId id="281" r:id="rId6"/>
    <p:sldId id="282" r:id="rId7"/>
    <p:sldId id="297" r:id="rId8"/>
    <p:sldId id="314" r:id="rId9"/>
    <p:sldId id="293" r:id="rId10"/>
    <p:sldId id="285" r:id="rId11"/>
    <p:sldId id="286" r:id="rId12"/>
    <p:sldId id="287" r:id="rId13"/>
    <p:sldId id="288" r:id="rId14"/>
    <p:sldId id="303" r:id="rId15"/>
    <p:sldId id="309" r:id="rId16"/>
    <p:sldId id="295" r:id="rId17"/>
    <p:sldId id="296" r:id="rId18"/>
    <p:sldId id="307" r:id="rId19"/>
    <p:sldId id="294" r:id="rId20"/>
    <p:sldId id="304" r:id="rId21"/>
    <p:sldId id="306" r:id="rId22"/>
    <p:sldId id="311" r:id="rId23"/>
    <p:sldId id="310" r:id="rId24"/>
    <p:sldId id="312" r:id="rId25"/>
    <p:sldId id="308" r:id="rId26"/>
    <p:sldId id="345" r:id="rId2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b="1" kern="1200" baseline="-250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039"/>
    <a:srgbClr val="EDF8FD"/>
    <a:srgbClr val="FFFFFF"/>
    <a:srgbClr val="CEE1FA"/>
    <a:srgbClr val="B4B7E2"/>
    <a:srgbClr val="321E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 autoAdjust="0"/>
  </p:normalViewPr>
  <p:slideViewPr>
    <p:cSldViewPr>
      <p:cViewPr varScale="1">
        <p:scale>
          <a:sx n="79" d="100"/>
          <a:sy n="79" d="100"/>
        </p:scale>
        <p:origin x="1080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6" d="100"/>
          <a:sy n="86" d="100"/>
        </p:scale>
        <p:origin x="3786" y="7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081918F-1E6D-4718-A3C8-21A9BD73E3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D0686353-5A60-42B5-B5E4-ED5898733ED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4A773994-1C54-47AE-B9EE-90E98825DA0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5" name="Rectangle 5">
            <a:extLst>
              <a:ext uri="{FF2B5EF4-FFF2-40B4-BE49-F238E27FC236}">
                <a16:creationId xmlns:a16="http://schemas.microsoft.com/office/drawing/2014/main" id="{3902D1EA-792F-488B-889F-6FE145BA68B9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014D6CB7-9A8A-41A8-8A4A-14894A3829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503D5A75-8A7E-4FCD-84F2-443AFAC427F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3388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BE612112-930C-4362-ABEE-6E1D09D5504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3387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>
            <a:lvl1pPr algn="r"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257C8BEF-3CB7-448A-A102-661476108B17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7388"/>
            <a:ext cx="6094412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703162E7-1276-44AD-BF08-25838D52FCB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4FC3FF6-7B36-436F-A916-A9F5807D99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8388"/>
            <a:ext cx="2973388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defTabSz="912983">
              <a:spcBef>
                <a:spcPct val="0"/>
              </a:spcBef>
              <a:buFontTx/>
              <a:buNone/>
              <a:defRPr sz="1200" b="0" baseline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1938DB8C-8A57-40FC-807C-417F48BE4A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8388"/>
            <a:ext cx="2973387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9" tIns="45710" rIns="91419" bIns="45710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b="0" baseline="0">
                <a:latin typeface="Times New Roman" panose="02020603050405020304" pitchFamily="18" charset="0"/>
              </a:defRPr>
            </a:lvl1pPr>
          </a:lstStyle>
          <a:p>
            <a:fld id="{B18E33B3-019C-44A6-9016-07E12197EB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05050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>
            <a:extLst>
              <a:ext uri="{FF2B5EF4-FFF2-40B4-BE49-F238E27FC236}">
                <a16:creationId xmlns:a16="http://schemas.microsoft.com/office/drawing/2014/main" id="{8AE65321-494B-4985-842B-C83F32A19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ADAC04-103A-4736-8F00-AC3EB49D5744}" type="slidenum">
              <a:rPr lang="en-US" altLang="en-US" sz="1200" b="0" baseline="0">
                <a:latin typeface="Times New Roman" panose="02020603050405020304" pitchFamily="18" charset="0"/>
              </a:rPr>
              <a:pPr/>
              <a:t>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7171" name="Rectangle 1026">
            <a:extLst>
              <a:ext uri="{FF2B5EF4-FFF2-40B4-BE49-F238E27FC236}">
                <a16:creationId xmlns:a16="http://schemas.microsoft.com/office/drawing/2014/main" id="{4154E391-9348-4844-80A6-98FF0954B0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172" name="Rectangle 1027">
            <a:extLst>
              <a:ext uri="{FF2B5EF4-FFF2-40B4-BE49-F238E27FC236}">
                <a16:creationId xmlns:a16="http://schemas.microsoft.com/office/drawing/2014/main" id="{CEE0F3F3-495E-4DF3-A46A-D379B698E5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</p:txBody>
      </p:sp>
      <p:sp>
        <p:nvSpPr>
          <p:cNvPr id="7173" name="Footer Placeholder 1">
            <a:extLst>
              <a:ext uri="{FF2B5EF4-FFF2-40B4-BE49-F238E27FC236}">
                <a16:creationId xmlns:a16="http://schemas.microsoft.com/office/drawing/2014/main" id="{5D0325C9-11D4-4E29-B032-E6AB71B96A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82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43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38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69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78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798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302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645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62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EBB27445-A1BC-4D8B-879E-31E0D723F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110898-1B86-4000-BB51-DFC9E5E250A0}" type="slidenum">
              <a:rPr lang="en-US" altLang="en-US" sz="1200" b="0" baseline="0">
                <a:latin typeface="Times New Roman" panose="02020603050405020304" pitchFamily="18" charset="0"/>
              </a:rPr>
              <a:pPr/>
              <a:t>19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1376ECF-6CF7-4ADB-B0F7-E8C6B09F8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B15832-EF58-4C8B-80A5-DD412B6E5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9221" name="Footer Placeholder 1">
            <a:extLst>
              <a:ext uri="{FF2B5EF4-FFF2-40B4-BE49-F238E27FC236}">
                <a16:creationId xmlns:a16="http://schemas.microsoft.com/office/drawing/2014/main" id="{2919C6A2-4D14-47CF-A669-98169C2046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4239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89FFB9-EDC6-4AFD-AF07-26180D833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39CF3-0477-4081-9158-8595720314B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FC577F6-F923-45B6-9D54-36EC2D1A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9A840D7-9D67-48FA-A42B-FBC8A4DF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11269" name="Footer Placeholder 1">
            <a:extLst>
              <a:ext uri="{FF2B5EF4-FFF2-40B4-BE49-F238E27FC236}">
                <a16:creationId xmlns:a16="http://schemas.microsoft.com/office/drawing/2014/main" id="{04ECE7B4-4CF5-4579-BD19-2501EDD8F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7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EBB27445-A1BC-4D8B-879E-31E0D723FD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C110898-1B86-4000-BB51-DFC9E5E250A0}" type="slidenum">
              <a:rPr lang="en-US" altLang="en-US" sz="1200" b="0" baseline="0">
                <a:latin typeface="Times New Roman" panose="02020603050405020304" pitchFamily="18" charset="0"/>
              </a:rPr>
              <a:pPr/>
              <a:t>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C1376ECF-6CF7-4ADB-B0F7-E8C6B09F83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60B15832-EF58-4C8B-80A5-DD412B6E58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9221" name="Footer Placeholder 1">
            <a:extLst>
              <a:ext uri="{FF2B5EF4-FFF2-40B4-BE49-F238E27FC236}">
                <a16:creationId xmlns:a16="http://schemas.microsoft.com/office/drawing/2014/main" id="{2919C6A2-4D14-47CF-A669-98169C2046C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89FFB9-EDC6-4AFD-AF07-26180D833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39CF3-0477-4081-9158-8595720314B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21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FC577F6-F923-45B6-9D54-36EC2D1A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9A840D7-9D67-48FA-A42B-FBC8A4DF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11269" name="Footer Placeholder 1">
            <a:extLst>
              <a:ext uri="{FF2B5EF4-FFF2-40B4-BE49-F238E27FC236}">
                <a16:creationId xmlns:a16="http://schemas.microsoft.com/office/drawing/2014/main" id="{04ECE7B4-4CF5-4579-BD19-2501EDD8F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67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89FFB9-EDC6-4AFD-AF07-26180D833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39CF3-0477-4081-9158-8595720314B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22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FC577F6-F923-45B6-9D54-36EC2D1A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9A840D7-9D67-48FA-A42B-FBC8A4DF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11269" name="Footer Placeholder 1">
            <a:extLst>
              <a:ext uri="{FF2B5EF4-FFF2-40B4-BE49-F238E27FC236}">
                <a16:creationId xmlns:a16="http://schemas.microsoft.com/office/drawing/2014/main" id="{04ECE7B4-4CF5-4579-BD19-2501EDD8F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0652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89FFB9-EDC6-4AFD-AF07-26180D833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39CF3-0477-4081-9158-8595720314B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FC577F6-F923-45B6-9D54-36EC2D1A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9A840D7-9D67-48FA-A42B-FBC8A4DF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11269" name="Footer Placeholder 1">
            <a:extLst>
              <a:ext uri="{FF2B5EF4-FFF2-40B4-BE49-F238E27FC236}">
                <a16:creationId xmlns:a16="http://schemas.microsoft.com/office/drawing/2014/main" id="{04ECE7B4-4CF5-4579-BD19-2501EDD8F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782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89FFB9-EDC6-4AFD-AF07-26180D833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39CF3-0477-4081-9158-8595720314B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FC577F6-F923-45B6-9D54-36EC2D1A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9A840D7-9D67-48FA-A42B-FBC8A4DF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11269" name="Footer Placeholder 1">
            <a:extLst>
              <a:ext uri="{FF2B5EF4-FFF2-40B4-BE49-F238E27FC236}">
                <a16:creationId xmlns:a16="http://schemas.microsoft.com/office/drawing/2014/main" id="{04ECE7B4-4CF5-4579-BD19-2501EDD8F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048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>
            <a:extLst>
              <a:ext uri="{FF2B5EF4-FFF2-40B4-BE49-F238E27FC236}">
                <a16:creationId xmlns:a16="http://schemas.microsoft.com/office/drawing/2014/main" id="{E189FFB9-EDC6-4AFD-AF07-26180D8335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B639CF3-0477-4081-9158-8595720314B7}" type="slidenum">
              <a:rPr lang="en-US" altLang="en-US" sz="1200" b="0" baseline="0">
                <a:latin typeface="Times New Roman" panose="02020603050405020304" pitchFamily="18" charset="0"/>
              </a:rPr>
              <a:pPr/>
              <a:t>25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1FC577F6-F923-45B6-9D54-36EC2D1AE94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>
            <a:extLst>
              <a:ext uri="{FF2B5EF4-FFF2-40B4-BE49-F238E27FC236}">
                <a16:creationId xmlns:a16="http://schemas.microsoft.com/office/drawing/2014/main" id="{79A840D7-9D67-48FA-A42B-FBC8A4DFB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11269" name="Footer Placeholder 1">
            <a:extLst>
              <a:ext uri="{FF2B5EF4-FFF2-40B4-BE49-F238E27FC236}">
                <a16:creationId xmlns:a16="http://schemas.microsoft.com/office/drawing/2014/main" id="{04ECE7B4-4CF5-4579-BD19-2501EDD8F3A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737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3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4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458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5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34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6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 dirty="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 dirty="0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199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7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25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8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8860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C8B68173-0075-4C7F-A3AA-8E105A68C92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9E595C9-B57E-4EBB-AADB-18D1005CC627}" type="slidenum">
              <a:rPr lang="en-US" altLang="en-US" sz="1200" b="0" baseline="0">
                <a:latin typeface="Times New Roman" panose="02020603050405020304" pitchFamily="18" charset="0"/>
              </a:rPr>
              <a:pPr/>
              <a:t>10</a:t>
            </a:fld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F166EA-979A-4950-9D96-C845C132F6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0CEDF2A2-6E2D-4DA3-9179-A26A2F73FB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900">
                <a:latin typeface="Arial" panose="020B0604020202020204" pitchFamily="34" charset="0"/>
              </a:rPr>
              <a:t>Enter speaker notes here.</a:t>
            </a:r>
          </a:p>
          <a:p>
            <a:endParaRPr lang="en-US" altLang="en-US"/>
          </a:p>
        </p:txBody>
      </p:sp>
      <p:sp>
        <p:nvSpPr>
          <p:cNvPr id="21509" name="Footer Placeholder 1">
            <a:extLst>
              <a:ext uri="{FF2B5EF4-FFF2-40B4-BE49-F238E27FC236}">
                <a16:creationId xmlns:a16="http://schemas.microsoft.com/office/drawing/2014/main" id="{5E49D118-A236-44EB-8876-311D8B845D2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12813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1200" b="0" baseline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3839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8620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359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029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029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4633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981200"/>
            <a:ext cx="103632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FE6B6AA8-ACBE-4861-8253-2937B28B41DF}"/>
              </a:ext>
            </a:extLst>
          </p:cNvPr>
          <p:cNvGrpSpPr/>
          <p:nvPr userDrawn="1"/>
        </p:nvGrpSpPr>
        <p:grpSpPr>
          <a:xfrm>
            <a:off x="76200" y="42697"/>
            <a:ext cx="1553680" cy="834816"/>
            <a:chOff x="7158789" y="208950"/>
            <a:chExt cx="1538489" cy="82665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5CAEF02-9A4D-47B7-86DD-A8E34CF176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91"/>
            <a:stretch/>
          </p:blipFill>
          <p:spPr bwMode="auto">
            <a:xfrm>
              <a:off x="7158789" y="242125"/>
              <a:ext cx="712671" cy="68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5">
              <a:extLst>
                <a:ext uri="{FF2B5EF4-FFF2-40B4-BE49-F238E27FC236}">
                  <a16:creationId xmlns:a16="http://schemas.microsoft.com/office/drawing/2014/main" id="{183FA0E2-2CE2-47C2-90F8-C9E2465EF107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11993" y="208950"/>
              <a:ext cx="885285" cy="37332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3200" b="0" dirty="0">
                  <a:solidFill>
                    <a:schemeClr val="bg2"/>
                  </a:solidFill>
                  <a:effectLst/>
                  <a:latin typeface="Times New Roman"/>
                  <a:ea typeface="Times New Roman"/>
                </a:rPr>
                <a:t>RUSAL</a:t>
              </a:r>
              <a:endParaRPr lang="ru-RU" b="0" dirty="0">
                <a:solidFill>
                  <a:schemeClr val="bg2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141256ED-006D-4A91-B60D-8FEF5636F70B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02937" y="662280"/>
              <a:ext cx="518103" cy="37332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chemeClr val="bg2"/>
                  </a:solidFill>
                  <a:effectLst/>
                  <a:latin typeface="Times New Roman"/>
                  <a:ea typeface="Times New Roman"/>
                </a:rPr>
                <a:t>ETC</a:t>
              </a:r>
              <a:endParaRPr lang="ru-RU" sz="3600" b="0" dirty="0">
                <a:solidFill>
                  <a:schemeClr val="bg2"/>
                </a:solidFill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217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055824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3657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023323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832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95C6C86-2708-4721-BE79-D37D9460254F}"/>
              </a:ext>
            </a:extLst>
          </p:cNvPr>
          <p:cNvGrpSpPr/>
          <p:nvPr userDrawn="1"/>
        </p:nvGrpSpPr>
        <p:grpSpPr>
          <a:xfrm>
            <a:off x="76200" y="42697"/>
            <a:ext cx="1553680" cy="834816"/>
            <a:chOff x="7158789" y="208950"/>
            <a:chExt cx="1538489" cy="826653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0F81C5FC-6793-49BA-8005-9DE1182F563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91"/>
            <a:stretch/>
          </p:blipFill>
          <p:spPr bwMode="auto">
            <a:xfrm>
              <a:off x="7158789" y="242125"/>
              <a:ext cx="712671" cy="68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5">
              <a:extLst>
                <a:ext uri="{FF2B5EF4-FFF2-40B4-BE49-F238E27FC236}">
                  <a16:creationId xmlns:a16="http://schemas.microsoft.com/office/drawing/2014/main" id="{82A72F85-F544-42FB-A12C-B9D725E67798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11993" y="208950"/>
              <a:ext cx="885285" cy="37332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3200" b="0" dirty="0">
                  <a:solidFill>
                    <a:schemeClr val="bg2"/>
                  </a:solidFill>
                  <a:effectLst/>
                  <a:latin typeface="Times New Roman"/>
                  <a:ea typeface="Times New Roman"/>
                </a:rPr>
                <a:t>RUSAL</a:t>
              </a:r>
              <a:endParaRPr lang="ru-RU" b="0" dirty="0">
                <a:solidFill>
                  <a:schemeClr val="bg2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7" name="Text Box 4">
              <a:extLst>
                <a:ext uri="{FF2B5EF4-FFF2-40B4-BE49-F238E27FC236}">
                  <a16:creationId xmlns:a16="http://schemas.microsoft.com/office/drawing/2014/main" id="{1EB9218D-EBF3-4FD8-B40A-80B0FFB41651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02937" y="662280"/>
              <a:ext cx="518103" cy="37332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chemeClr val="bg2"/>
                  </a:solidFill>
                  <a:effectLst/>
                  <a:latin typeface="Times New Roman"/>
                  <a:ea typeface="Times New Roman"/>
                </a:rPr>
                <a:t>ETC</a:t>
              </a:r>
              <a:endParaRPr lang="ru-RU" sz="3600" b="0" dirty="0">
                <a:solidFill>
                  <a:schemeClr val="bg2"/>
                </a:solidFill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26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98771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084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6169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75481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60EE208-D614-4B01-AD5C-BF29FB1A6C49}"/>
              </a:ext>
            </a:extLst>
          </p:cNvPr>
          <p:cNvGrpSpPr/>
          <p:nvPr userDrawn="1"/>
        </p:nvGrpSpPr>
        <p:grpSpPr>
          <a:xfrm>
            <a:off x="76200" y="42697"/>
            <a:ext cx="1553680" cy="834816"/>
            <a:chOff x="7158789" y="208950"/>
            <a:chExt cx="1538489" cy="826653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1705D09F-E393-41AD-9BAA-C6DC225DF32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91"/>
            <a:stretch/>
          </p:blipFill>
          <p:spPr bwMode="auto">
            <a:xfrm>
              <a:off x="7158789" y="242125"/>
              <a:ext cx="712671" cy="680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30DD8015-4F25-42F1-9D67-4FA70AA88D7E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11993" y="208950"/>
              <a:ext cx="885285" cy="37332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non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3200" b="0" dirty="0">
                  <a:solidFill>
                    <a:schemeClr val="bg2"/>
                  </a:solidFill>
                  <a:effectLst/>
                  <a:latin typeface="Times New Roman"/>
                  <a:ea typeface="Times New Roman"/>
                </a:rPr>
                <a:t>RUSAL</a:t>
              </a:r>
              <a:endParaRPr lang="ru-RU" b="0" dirty="0">
                <a:solidFill>
                  <a:schemeClr val="bg2"/>
                </a:solidFill>
                <a:effectLst/>
                <a:latin typeface="Times New Roman"/>
                <a:ea typeface="Times New Roman"/>
              </a:endParaRPr>
            </a:p>
          </p:txBody>
        </p:sp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5F027E4-8FF2-469A-BD58-95727A974A04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7802937" y="662280"/>
              <a:ext cx="518103" cy="37332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algn="just">
                <a:spcBef>
                  <a:spcPts val="600"/>
                </a:spcBef>
                <a:spcAft>
                  <a:spcPts val="0"/>
                </a:spcAft>
              </a:pPr>
              <a:r>
                <a:rPr lang="en-US" sz="1800" b="0" dirty="0">
                  <a:solidFill>
                    <a:schemeClr val="bg2"/>
                  </a:solidFill>
                  <a:effectLst/>
                  <a:latin typeface="Times New Roman"/>
                  <a:ea typeface="Times New Roman"/>
                </a:rPr>
                <a:t>ETC</a:t>
              </a:r>
              <a:endParaRPr lang="ru-RU" sz="3600" b="0" dirty="0">
                <a:solidFill>
                  <a:schemeClr val="bg2"/>
                </a:solidFill>
                <a:effectLst/>
                <a:latin typeface="Times New Roman"/>
                <a:ea typeface="Times New Roman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9436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8156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6447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8671B597-CE29-4DEC-9920-2FB6A6BF8F6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27" y="6248400"/>
            <a:ext cx="12181746" cy="60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>
            <a:extLst>
              <a:ext uri="{FF2B5EF4-FFF2-40B4-BE49-F238E27FC236}">
                <a16:creationId xmlns:a16="http://schemas.microsoft.com/office/drawing/2014/main" id="{C4661597-2569-4212-9809-59644CB85E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0B4B70DA-E559-4799-A46B-6FFEAAE12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9" name="TextBox 1">
            <a:extLst>
              <a:ext uri="{FF2B5EF4-FFF2-40B4-BE49-F238E27FC236}">
                <a16:creationId xmlns:a16="http://schemas.microsoft.com/office/drawing/2014/main" id="{38175F61-BE7D-42E6-9B57-3671F259941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982200" y="6324600"/>
            <a:ext cx="742604" cy="40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 baseline="-25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200000"/>
              </a:lnSpc>
              <a:spcBef>
                <a:spcPct val="20000"/>
              </a:spcBef>
            </a:pPr>
            <a:fld id="{A0973FBF-CA28-461E-BF51-F68573DDDFF5}" type="slidenum">
              <a:rPr lang="en-US" altLang="en-US" sz="1800"/>
              <a:pPr algn="ctr">
                <a:lnSpc>
                  <a:spcPct val="200000"/>
                </a:lnSpc>
                <a:spcBef>
                  <a:spcPct val="20000"/>
                </a:spcBef>
              </a:pPr>
              <a:t>‹#›</a:t>
            </a:fld>
            <a:endParaRPr lang="en-US" altLang="en-US" sz="2000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microsoft.com/office/2007/relationships/hdphoto" Target="../media/hdphoto3.wdp"/><Relationship Id="rId5" Type="http://schemas.openxmlformats.org/officeDocument/2006/relationships/image" Target="../media/image45.png"/><Relationship Id="rId10" Type="http://schemas.openxmlformats.org/officeDocument/2006/relationships/image" Target="../media/image49.jpeg"/><Relationship Id="rId4" Type="http://schemas.openxmlformats.org/officeDocument/2006/relationships/image" Target="../media/image44.jpe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avi"/><Relationship Id="rId7" Type="http://schemas.openxmlformats.org/officeDocument/2006/relationships/image" Target="../media/image55.png"/><Relationship Id="rId2" Type="http://schemas.microsoft.com/office/2007/relationships/media" Target="../media/media4.avi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4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0.png"/><Relationship Id="rId13" Type="http://schemas.openxmlformats.org/officeDocument/2006/relationships/image" Target="../media/image70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0.png"/><Relationship Id="rId11" Type="http://schemas.openxmlformats.org/officeDocument/2006/relationships/image" Target="../media/image68.png"/><Relationship Id="rId5" Type="http://schemas.openxmlformats.org/officeDocument/2006/relationships/image" Target="../media/image65.png"/><Relationship Id="rId10" Type="http://schemas.openxmlformats.org/officeDocument/2006/relationships/image" Target="../media/image670.png"/><Relationship Id="rId4" Type="http://schemas.openxmlformats.org/officeDocument/2006/relationships/image" Target="../media/image610.pn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3.png"/><Relationship Id="rId4" Type="http://schemas.openxmlformats.org/officeDocument/2006/relationships/image" Target="../media/image64.gi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llow.rusal.com/" TargetMode="External"/><Relationship Id="rId2" Type="http://schemas.openxmlformats.org/officeDocument/2006/relationships/hyperlink" Target="http://www.rusal.com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video" Target="../media/media1.wmv"/><Relationship Id="rId7" Type="http://schemas.openxmlformats.org/officeDocument/2006/relationships/image" Target="../media/image19.png"/><Relationship Id="rId2" Type="http://schemas.microsoft.com/office/2007/relationships/media" Target="../media/media1.wmv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wmv"/><Relationship Id="rId7" Type="http://schemas.openxmlformats.org/officeDocument/2006/relationships/image" Target="../media/image21.jpe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2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4.jpeg"/><Relationship Id="rId4" Type="http://schemas.openxmlformats.org/officeDocument/2006/relationships/video" Target="../media/media3.wmv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cid:image003.png@01D70E7A.D5D87250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AFCFF3B6-E5A0-4BD8-A696-6E240442C9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981200"/>
            <a:ext cx="12192000" cy="1752600"/>
          </a:xfrm>
        </p:spPr>
        <p:txBody>
          <a:bodyPr/>
          <a:lstStyle/>
          <a:p>
            <a:r>
              <a:rPr lang="en-US" altLang="en-US" dirty="0"/>
              <a:t>IMPLEMENTATION OF DIGITAL TECHNOLOGIES IN ALUMINA REFINING:</a:t>
            </a:r>
            <a:br>
              <a:rPr lang="en-US" altLang="en-US" dirty="0"/>
            </a:br>
            <a:r>
              <a:rPr lang="en-US" altLang="en-US" dirty="0"/>
              <a:t>A PRODUCER EXPERIENCE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49BB26B9-6B62-473C-A7BC-2C91677E4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905000" y="4384965"/>
            <a:ext cx="8382000" cy="13890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3600" dirty="0"/>
              <a:t>Vladimir Golubev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dirty="0"/>
              <a:t>RUSAL Engineering &amp; Research Center</a:t>
            </a: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3FF0D5F2-1A0C-4F4E-889F-78EC339EF7D4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6230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83466" y="304800"/>
            <a:ext cx="7772400" cy="914400"/>
          </a:xfrm>
        </p:spPr>
        <p:txBody>
          <a:bodyPr/>
          <a:lstStyle/>
          <a:p>
            <a:r>
              <a:rPr lang="en-US" altLang="en-US" sz="3600" dirty="0"/>
              <a:t>Calcination</a:t>
            </a:r>
            <a:r>
              <a:rPr lang="ru-RU" altLang="en-US" sz="3600" dirty="0"/>
              <a:t> </a:t>
            </a:r>
            <a:r>
              <a:rPr lang="en-US" altLang="en-US" sz="3600" dirty="0"/>
              <a:t>&amp; Sintering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7601411D-ECEA-49A8-9834-2C7A18871760}"/>
              </a:ext>
            </a:extLst>
          </p:cNvPr>
          <p:cNvGrpSpPr/>
          <p:nvPr/>
        </p:nvGrpSpPr>
        <p:grpSpPr>
          <a:xfrm>
            <a:off x="533400" y="877987"/>
            <a:ext cx="3184579" cy="3210986"/>
            <a:chOff x="971350" y="1459897"/>
            <a:chExt cx="3927430" cy="3960000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4609F60A-306D-4CEB-B112-7F156F050B3E}"/>
                </a:ext>
              </a:extLst>
            </p:cNvPr>
            <p:cNvCxnSpPr>
              <a:cxnSpLocks/>
              <a:endCxn id="6" idx="1"/>
            </p:cNvCxnSpPr>
            <p:nvPr/>
          </p:nvCxnSpPr>
          <p:spPr>
            <a:xfrm flipV="1">
              <a:off x="1837790" y="3536979"/>
              <a:ext cx="295810" cy="1052449"/>
            </a:xfrm>
            <a:prstGeom prst="line">
              <a:avLst/>
            </a:prstGeom>
            <a:ln w="190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Рисунок 4" descr="C:\CFD\Plants Work Files\UAZ\Calciner\Calculations\Results\21102018\Initial 0deg\compare-temper1.png">
              <a:extLst>
                <a:ext uri="{FF2B5EF4-FFF2-40B4-BE49-F238E27FC236}">
                  <a16:creationId xmlns:a16="http://schemas.microsoft.com/office/drawing/2014/main" id="{7D51FD51-C186-4A09-B2AC-FF40CB9A8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94" t="3527" r="69340" b="5911"/>
            <a:stretch/>
          </p:blipFill>
          <p:spPr bwMode="auto">
            <a:xfrm>
              <a:off x="971350" y="1459897"/>
              <a:ext cx="866440" cy="396000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Рисунок 5" descr="C:\CFD\Plants Work Files\UAZ\Calciner\Calculations\Results\21102018\Swirl 20deg\compare-temp2-20deg.png">
              <a:extLst>
                <a:ext uri="{FF2B5EF4-FFF2-40B4-BE49-F238E27FC236}">
                  <a16:creationId xmlns:a16="http://schemas.microsoft.com/office/drawing/2014/main" id="{5F62B576-4293-4B9C-874C-AEDD142A6C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495" b="5942"/>
            <a:stretch/>
          </p:blipFill>
          <p:spPr bwMode="auto">
            <a:xfrm>
              <a:off x="2133600" y="1736979"/>
              <a:ext cx="2765180" cy="36000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C4D3786A-178E-49B8-8FB0-19CDF7D66488}"/>
                </a:ext>
              </a:extLst>
            </p:cNvPr>
            <p:cNvSpPr/>
            <p:nvPr/>
          </p:nvSpPr>
          <p:spPr>
            <a:xfrm>
              <a:off x="971350" y="4589427"/>
              <a:ext cx="866440" cy="83047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A3294FE-72C9-4DE0-8365-535D9E60D740}"/>
              </a:ext>
            </a:extLst>
          </p:cNvPr>
          <p:cNvSpPr/>
          <p:nvPr/>
        </p:nvSpPr>
        <p:spPr>
          <a:xfrm>
            <a:off x="152400" y="4143861"/>
            <a:ext cx="4457700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effectLst/>
                <a:latin typeface="+mn-lt"/>
              </a:rPr>
              <a:t>Temperature in the Flash Calciner</a:t>
            </a:r>
            <a:endParaRPr lang="ru-RU" i="1" dirty="0">
              <a:solidFill>
                <a:srgbClr val="000000"/>
              </a:solidFill>
              <a:latin typeface="+mn-lt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81DE5D78-1849-493D-9BFB-6E6548AA58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597036"/>
              </p:ext>
            </p:extLst>
          </p:nvPr>
        </p:nvGraphicFramePr>
        <p:xfrm>
          <a:off x="250230" y="4943328"/>
          <a:ext cx="11636970" cy="13817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21370">
                  <a:extLst>
                    <a:ext uri="{9D8B030D-6E8A-4147-A177-3AD203B41FA5}">
                      <a16:colId xmlns:a16="http://schemas.microsoft.com/office/drawing/2014/main" val="3918507875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788372857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86503270"/>
                    </a:ext>
                  </a:extLst>
                </a:gridCol>
                <a:gridCol w="7696200">
                  <a:extLst>
                    <a:ext uri="{9D8B030D-6E8A-4147-A177-3AD203B41FA5}">
                      <a16:colId xmlns:a16="http://schemas.microsoft.com/office/drawing/2014/main" val="10158592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Refinery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Equipment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105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AGK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Sintering rotary kiln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Understanding changes in flame parameters when switching over from coal to brown coal </a:t>
                      </a:r>
                      <a:endParaRPr lang="ru-RU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24133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Flash calciner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Reducing fuel consumption by 2.4% (estimated)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9615789"/>
                  </a:ext>
                </a:extLst>
              </a:tr>
            </a:tbl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9F30E0ED-FCD8-4F62-A3F9-5DA9D2F9EE89}"/>
              </a:ext>
            </a:extLst>
          </p:cNvPr>
          <p:cNvSpPr txBox="1"/>
          <p:nvPr/>
        </p:nvSpPr>
        <p:spPr>
          <a:xfrm>
            <a:off x="152400" y="4569906"/>
            <a:ext cx="3464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Industrial implementations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593B4C9-AFAA-4B25-A531-B984F7BACA46}"/>
              </a:ext>
            </a:extLst>
          </p:cNvPr>
          <p:cNvSpPr/>
          <p:nvPr/>
        </p:nvSpPr>
        <p:spPr>
          <a:xfrm>
            <a:off x="4454319" y="4143861"/>
            <a:ext cx="7128081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effectLst/>
                <a:latin typeface="+mn-lt"/>
              </a:rPr>
              <a:t>Burnout degree for different types of coal in the </a:t>
            </a:r>
            <a:r>
              <a:rPr lang="en-US" i="1" dirty="0">
                <a:solidFill>
                  <a:srgbClr val="000000"/>
                </a:solidFill>
                <a:latin typeface="+mn-lt"/>
              </a:rPr>
              <a:t>s</a:t>
            </a:r>
            <a:r>
              <a:rPr lang="en-US" i="1" dirty="0">
                <a:solidFill>
                  <a:srgbClr val="000000"/>
                </a:solidFill>
                <a:effectLst/>
                <a:latin typeface="+mn-lt"/>
              </a:rPr>
              <a:t>intering kiln</a:t>
            </a:r>
            <a:endParaRPr lang="ru-RU" i="1" dirty="0">
              <a:solidFill>
                <a:srgbClr val="000000"/>
              </a:solidFill>
              <a:latin typeface="+mn-lt"/>
            </a:endParaRPr>
          </a:p>
        </p:txBody>
      </p: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EE59E29-8322-4948-91A5-CE9DF6C495CD}"/>
              </a:ext>
            </a:extLst>
          </p:cNvPr>
          <p:cNvGrpSpPr/>
          <p:nvPr/>
        </p:nvGrpSpPr>
        <p:grpSpPr>
          <a:xfrm>
            <a:off x="4454319" y="1412805"/>
            <a:ext cx="7128081" cy="2444442"/>
            <a:chOff x="5205253" y="1588372"/>
            <a:chExt cx="6301344" cy="2160928"/>
          </a:xfrm>
        </p:grpSpPr>
        <p:pic>
          <p:nvPicPr>
            <p:cNvPr id="31" name="Рисунок 30" descr="D:\CFD\Ansys\Combustion\Combustion v.2.6_files\user_files\Results v.2.0\2. Compare burnout.png">
              <a:extLst>
                <a:ext uri="{FF2B5EF4-FFF2-40B4-BE49-F238E27FC236}">
                  <a16:creationId xmlns:a16="http://schemas.microsoft.com/office/drawing/2014/main" id="{3A514C43-9009-4E28-B869-615C9DC48C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58443"/>
            <a:stretch/>
          </p:blipFill>
          <p:spPr bwMode="auto">
            <a:xfrm>
              <a:off x="5205253" y="1588372"/>
              <a:ext cx="6301344" cy="13892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Рисунок 32" descr="D:\CFD\Ansys\Combustion\Combustion v.2.6_files\user_files\Results v.2.0\2. Compare burnout.png">
              <a:extLst>
                <a:ext uri="{FF2B5EF4-FFF2-40B4-BE49-F238E27FC236}">
                  <a16:creationId xmlns:a16="http://schemas.microsoft.com/office/drawing/2014/main" id="{FAA34B5D-12FB-4012-87B9-F90490E4B0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2677" b="11659"/>
            <a:stretch/>
          </p:blipFill>
          <p:spPr bwMode="auto">
            <a:xfrm>
              <a:off x="5205253" y="3225610"/>
              <a:ext cx="6301344" cy="5236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Овал 15">
            <a:extLst>
              <a:ext uri="{FF2B5EF4-FFF2-40B4-BE49-F238E27FC236}">
                <a16:creationId xmlns:a16="http://schemas.microsoft.com/office/drawing/2014/main" id="{50DBC2CE-9802-47E5-AD06-780603C44E54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29210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304800"/>
            <a:ext cx="7772400" cy="914400"/>
          </a:xfrm>
        </p:spPr>
        <p:txBody>
          <a:bodyPr/>
          <a:lstStyle/>
          <a:p>
            <a:r>
              <a:rPr lang="en-US" altLang="en-US" sz="3600" dirty="0"/>
              <a:t>Traditional Digital Twins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9111517-D028-4910-A19E-7313F7C6C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67" y="1600201"/>
            <a:ext cx="4509610" cy="4573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697A1D0-46F5-43A9-9A93-9F829D594AE5}"/>
              </a:ext>
            </a:extLst>
          </p:cNvPr>
          <p:cNvSpPr/>
          <p:nvPr/>
        </p:nvSpPr>
        <p:spPr>
          <a:xfrm>
            <a:off x="3008261" y="1550752"/>
            <a:ext cx="4431226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000000"/>
                </a:solidFill>
                <a:effectLst/>
                <a:latin typeface="+mn-lt"/>
              </a:rPr>
              <a:t>Development goal: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+mn-lt"/>
              </a:rPr>
              <a:t>the digital twin should respond to technology and equipment changes in the same way as a real facility </a:t>
            </a:r>
            <a:endParaRPr lang="ru-RU" sz="3200" b="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CAB6E60-E1B9-49DA-A129-C2A5B8078F99}"/>
              </a:ext>
            </a:extLst>
          </p:cNvPr>
          <p:cNvSpPr/>
          <p:nvPr/>
        </p:nvSpPr>
        <p:spPr>
          <a:xfrm>
            <a:off x="3008261" y="4876800"/>
            <a:ext cx="41301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000000"/>
                </a:solidFill>
                <a:effectLst/>
                <a:latin typeface="Roboto"/>
              </a:rPr>
              <a:t>SysCAD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sz="3200" b="0" dirty="0">
                <a:solidFill>
                  <a:srgbClr val="000000"/>
                </a:solidFill>
                <a:latin typeface="Roboto"/>
              </a:rPr>
              <a:t>was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Roboto"/>
              </a:rPr>
              <a:t>chosen by RUSAL as a platform for creating traditional digital twins </a:t>
            </a:r>
            <a:endParaRPr lang="en-US" sz="3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C443C70-77D4-42B1-8B42-90FFF4E2DFBA}"/>
              </a:ext>
            </a:extLst>
          </p:cNvPr>
          <p:cNvSpPr/>
          <p:nvPr/>
        </p:nvSpPr>
        <p:spPr>
          <a:xfrm>
            <a:off x="3008261" y="3465173"/>
            <a:ext cx="4262551" cy="748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Roboto"/>
              </a:rPr>
              <a:t>Way to achieve the goal: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Roboto"/>
              </a:rPr>
              <a:t>Simulation of process systems</a:t>
            </a:r>
            <a:endParaRPr lang="ru-RU" sz="3200" b="0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BCCF8D-94D5-4AA6-8FBE-BAB25670DC3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E7F1F8"/>
              </a:clrFrom>
              <a:clrTo>
                <a:srgbClr val="E7F1F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4846" y="3762894"/>
            <a:ext cx="2234653" cy="565460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391B95E8-E654-41B4-B111-40EB75A28BE1}"/>
              </a:ext>
            </a:extLst>
          </p:cNvPr>
          <p:cNvGrpSpPr/>
          <p:nvPr/>
        </p:nvGrpSpPr>
        <p:grpSpPr>
          <a:xfrm>
            <a:off x="331549" y="2858523"/>
            <a:ext cx="1732026" cy="524873"/>
            <a:chOff x="457200" y="2980327"/>
            <a:chExt cx="1732026" cy="524873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E335F69-DD69-4D84-A9B6-92B2E9512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310" t="5476" r="66606" b="6783"/>
            <a:stretch/>
          </p:blipFill>
          <p:spPr>
            <a:xfrm>
              <a:off x="457200" y="2980327"/>
              <a:ext cx="533400" cy="52487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71191ED-C25A-430A-BA1F-DF404DA175FD}"/>
                </a:ext>
              </a:extLst>
            </p:cNvPr>
            <p:cNvSpPr txBox="1"/>
            <p:nvPr/>
          </p:nvSpPr>
          <p:spPr>
            <a:xfrm>
              <a:off x="906503" y="3020675"/>
              <a:ext cx="12827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2200" baseline="0" dirty="0">
                  <a:solidFill>
                    <a:schemeClr val="bg2"/>
                  </a:solidFill>
                </a:rPr>
                <a:t>METSIM</a:t>
              </a:r>
              <a:endParaRPr lang="ru-RU" sz="2200" baseline="0" dirty="0" err="1">
                <a:solidFill>
                  <a:schemeClr val="bg2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9DACC9D-C9FA-40B5-B0DD-8AC2CD4F0000}"/>
              </a:ext>
            </a:extLst>
          </p:cNvPr>
          <p:cNvSpPr txBox="1"/>
          <p:nvPr/>
        </p:nvSpPr>
        <p:spPr>
          <a:xfrm>
            <a:off x="1549374" y="4619827"/>
            <a:ext cx="14641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aseline="0" dirty="0">
                <a:solidFill>
                  <a:schemeClr val="bg2"/>
                </a:solidFill>
              </a:rPr>
              <a:t>UniSim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C2A98A-825C-4596-8035-450B6EC75A15}"/>
              </a:ext>
            </a:extLst>
          </p:cNvPr>
          <p:cNvSpPr txBox="1"/>
          <p:nvPr/>
        </p:nvSpPr>
        <p:spPr>
          <a:xfrm>
            <a:off x="1660083" y="2313974"/>
            <a:ext cx="146411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200" baseline="0" dirty="0">
                <a:solidFill>
                  <a:srgbClr val="D90039"/>
                </a:solidFill>
              </a:rPr>
              <a:t>Pro/II</a:t>
            </a:r>
          </a:p>
        </p:txBody>
      </p:sp>
      <p:pic>
        <p:nvPicPr>
          <p:cNvPr id="1026" name="Picture 2" descr="SysCAD">
            <a:extLst>
              <a:ext uri="{FF2B5EF4-FFF2-40B4-BE49-F238E27FC236}">
                <a16:creationId xmlns:a16="http://schemas.microsoft.com/office/drawing/2014/main" id="{28F5F305-F672-4551-8E41-A2D34CFC8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49" y="5378556"/>
            <a:ext cx="20002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imMet-Logo">
            <a:extLst>
              <a:ext uri="{FF2B5EF4-FFF2-40B4-BE49-F238E27FC236}">
                <a16:creationId xmlns:a16="http://schemas.microsoft.com/office/drawing/2014/main" id="{28F54347-8EE0-4162-8FDB-05C4E7FD6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83" y="1802434"/>
            <a:ext cx="1300113" cy="357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id="{0015259F-9EEA-4194-BD37-134E51A89C6B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19571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69310" y="304800"/>
            <a:ext cx="7772400" cy="914400"/>
          </a:xfrm>
        </p:spPr>
        <p:txBody>
          <a:bodyPr/>
          <a:lstStyle/>
          <a:p>
            <a:r>
              <a:rPr lang="en-US" sz="3600" dirty="0"/>
              <a:t>Development of a Digital Twin</a:t>
            </a:r>
            <a:endParaRPr lang="en-US" alt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04E30F-AC98-4D44-B2C1-85B18DAEE56D}"/>
              </a:ext>
            </a:extLst>
          </p:cNvPr>
          <p:cNvSpPr txBox="1"/>
          <p:nvPr/>
        </p:nvSpPr>
        <p:spPr>
          <a:xfrm>
            <a:off x="304800" y="3941882"/>
            <a:ext cx="3143427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Roboto"/>
              </a:rPr>
              <a:t>Laboratory research</a:t>
            </a:r>
            <a:endParaRPr lang="ru-RU" sz="3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93538E1-6BAC-4E98-B1B9-43F22FB12804}"/>
              </a:ext>
            </a:extLst>
          </p:cNvPr>
          <p:cNvSpPr txBox="1"/>
          <p:nvPr/>
        </p:nvSpPr>
        <p:spPr>
          <a:xfrm>
            <a:off x="8773783" y="4003347"/>
            <a:ext cx="3206282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Roboto"/>
              </a:rPr>
              <a:t>Data from SCADA / MES</a:t>
            </a:r>
            <a:endParaRPr lang="ru-RU" sz="320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49C35-82B3-4E5F-859C-6575933A28C9}"/>
              </a:ext>
            </a:extLst>
          </p:cNvPr>
          <p:cNvSpPr txBox="1"/>
          <p:nvPr/>
        </p:nvSpPr>
        <p:spPr>
          <a:xfrm>
            <a:off x="404436" y="1198682"/>
            <a:ext cx="2729748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Roboto"/>
              </a:rPr>
              <a:t>Chemical data</a:t>
            </a:r>
            <a:endParaRPr lang="ru-RU" sz="3200" dirty="0">
              <a:solidFill>
                <a:srgbClr val="000000"/>
              </a:solidFill>
              <a:latin typeface="Roboto"/>
            </a:endParaRP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C1B9DC27-62A9-4D94-A283-41CA0ED4690E}"/>
              </a:ext>
            </a:extLst>
          </p:cNvPr>
          <p:cNvGrpSpPr/>
          <p:nvPr/>
        </p:nvGrpSpPr>
        <p:grpSpPr>
          <a:xfrm>
            <a:off x="4544233" y="1882784"/>
            <a:ext cx="2729749" cy="3092432"/>
            <a:chOff x="4677546" y="1203935"/>
            <a:chExt cx="2970213" cy="3364845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972CA8E-0878-492A-B3AE-CD9EA205D276}"/>
                </a:ext>
              </a:extLst>
            </p:cNvPr>
            <p:cNvPicPr/>
            <p:nvPr/>
          </p:nvPicPr>
          <p:blipFill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7546" y="2024017"/>
              <a:ext cx="2970213" cy="254476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E6C8E09-7180-4DE5-B782-66FC4802EF41}"/>
                </a:ext>
              </a:extLst>
            </p:cNvPr>
            <p:cNvSpPr txBox="1"/>
            <p:nvPr/>
          </p:nvSpPr>
          <p:spPr>
            <a:xfrm>
              <a:off x="4728154" y="1203935"/>
              <a:ext cx="2919605" cy="770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/>
              <a:r>
                <a:rPr lang="en-US" sz="3200" i="0" dirty="0">
                  <a:solidFill>
                    <a:srgbClr val="000000"/>
                  </a:solidFill>
                  <a:effectLst/>
                  <a:latin typeface="Roboto"/>
                </a:rPr>
                <a:t>Data Integration </a:t>
              </a:r>
              <a:r>
                <a:rPr lang="en-US" sz="3200" b="0" i="0" dirty="0">
                  <a:solidFill>
                    <a:srgbClr val="000000"/>
                  </a:solidFill>
                  <a:effectLst/>
                  <a:latin typeface="Roboto"/>
                </a:rPr>
                <a:t>into code of Digital Twin</a:t>
              </a:r>
              <a:endParaRPr lang="en-US" sz="3200" dirty="0">
                <a:solidFill>
                  <a:srgbClr val="000000"/>
                </a:solidFill>
                <a:latin typeface="Roboto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4D8C4DA0-FB4F-4A7A-9714-2A78F66240EA}"/>
                </a:ext>
              </a:extLst>
            </p:cNvPr>
            <p:cNvPicPr/>
            <p:nvPr/>
          </p:nvPicPr>
          <p:blipFill>
            <a:blip r:embed="rId5" cstate="print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Texturize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6390" y="2332458"/>
              <a:ext cx="1704713" cy="9555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29">
            <a:extLst>
              <a:ext uri="{FF2B5EF4-FFF2-40B4-BE49-F238E27FC236}">
                <a16:creationId xmlns:a16="http://schemas.microsoft.com/office/drawing/2014/main" id="{596954B0-CCD6-43EC-AE81-051F91461CD7}"/>
              </a:ext>
            </a:extLst>
          </p:cNvPr>
          <p:cNvGrpSpPr>
            <a:grpSpLocks noChangeAspect="1"/>
          </p:cNvGrpSpPr>
          <p:nvPr/>
        </p:nvGrpSpPr>
        <p:grpSpPr>
          <a:xfrm>
            <a:off x="3311321" y="2590670"/>
            <a:ext cx="874098" cy="519921"/>
            <a:chOff x="4181351" y="5694536"/>
            <a:chExt cx="363137" cy="216000"/>
          </a:xfrm>
          <a:solidFill>
            <a:schemeClr val="tx1">
              <a:lumMod val="65000"/>
            </a:schemeClr>
          </a:solidFill>
        </p:grpSpPr>
        <p:sp>
          <p:nvSpPr>
            <p:cNvPr id="14" name="Arrow: Chevron 30">
              <a:extLst>
                <a:ext uri="{FF2B5EF4-FFF2-40B4-BE49-F238E27FC236}">
                  <a16:creationId xmlns:a16="http://schemas.microsoft.com/office/drawing/2014/main" id="{7D5F94A2-3C17-4D03-932B-ECA87526D2D6}"/>
                </a:ext>
              </a:extLst>
            </p:cNvPr>
            <p:cNvSpPr>
              <a:spLocks/>
            </p:cNvSpPr>
            <p:nvPr/>
          </p:nvSpPr>
          <p:spPr>
            <a:xfrm>
              <a:off x="4181351" y="5694536"/>
              <a:ext cx="154115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5" name="Arrow: Chevron 31">
              <a:extLst>
                <a:ext uri="{FF2B5EF4-FFF2-40B4-BE49-F238E27FC236}">
                  <a16:creationId xmlns:a16="http://schemas.microsoft.com/office/drawing/2014/main" id="{8C2C5BCC-CB7F-49A1-B6AA-075662697D4A}"/>
                </a:ext>
              </a:extLst>
            </p:cNvPr>
            <p:cNvSpPr>
              <a:spLocks/>
            </p:cNvSpPr>
            <p:nvPr/>
          </p:nvSpPr>
          <p:spPr>
            <a:xfrm>
              <a:off x="4285862" y="5694536"/>
              <a:ext cx="154116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6" name="Arrow: Chevron 32">
              <a:extLst>
                <a:ext uri="{FF2B5EF4-FFF2-40B4-BE49-F238E27FC236}">
                  <a16:creationId xmlns:a16="http://schemas.microsoft.com/office/drawing/2014/main" id="{A24C67E4-A9D4-45A7-B81B-2FD4AC659BC0}"/>
                </a:ext>
              </a:extLst>
            </p:cNvPr>
            <p:cNvSpPr>
              <a:spLocks/>
            </p:cNvSpPr>
            <p:nvPr/>
          </p:nvSpPr>
          <p:spPr>
            <a:xfrm>
              <a:off x="4390374" y="5694536"/>
              <a:ext cx="154114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29">
            <a:extLst>
              <a:ext uri="{FF2B5EF4-FFF2-40B4-BE49-F238E27FC236}">
                <a16:creationId xmlns:a16="http://schemas.microsoft.com/office/drawing/2014/main" id="{EA786066-E86D-48FD-A909-CC1E9B2CF9E3}"/>
              </a:ext>
            </a:extLst>
          </p:cNvPr>
          <p:cNvGrpSpPr>
            <a:grpSpLocks noChangeAspect="1"/>
          </p:cNvGrpSpPr>
          <p:nvPr/>
        </p:nvGrpSpPr>
        <p:grpSpPr>
          <a:xfrm>
            <a:off x="3334261" y="4382938"/>
            <a:ext cx="914539" cy="543975"/>
            <a:chOff x="4181351" y="5694536"/>
            <a:chExt cx="363137" cy="216000"/>
          </a:xfrm>
          <a:solidFill>
            <a:schemeClr val="tx1">
              <a:lumMod val="65000"/>
            </a:schemeClr>
          </a:solidFill>
        </p:grpSpPr>
        <p:sp>
          <p:nvSpPr>
            <p:cNvPr id="18" name="Arrow: Chevron 30">
              <a:extLst>
                <a:ext uri="{FF2B5EF4-FFF2-40B4-BE49-F238E27FC236}">
                  <a16:creationId xmlns:a16="http://schemas.microsoft.com/office/drawing/2014/main" id="{77F469E7-040F-4FB7-96E0-F44AE6725A74}"/>
                </a:ext>
              </a:extLst>
            </p:cNvPr>
            <p:cNvSpPr>
              <a:spLocks/>
            </p:cNvSpPr>
            <p:nvPr/>
          </p:nvSpPr>
          <p:spPr>
            <a:xfrm>
              <a:off x="4181351" y="5694536"/>
              <a:ext cx="154115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19" name="Arrow: Chevron 31">
              <a:extLst>
                <a:ext uri="{FF2B5EF4-FFF2-40B4-BE49-F238E27FC236}">
                  <a16:creationId xmlns:a16="http://schemas.microsoft.com/office/drawing/2014/main" id="{C9F6B1D4-DB86-4857-A189-0E6526075FC7}"/>
                </a:ext>
              </a:extLst>
            </p:cNvPr>
            <p:cNvSpPr>
              <a:spLocks/>
            </p:cNvSpPr>
            <p:nvPr/>
          </p:nvSpPr>
          <p:spPr>
            <a:xfrm>
              <a:off x="4285862" y="5694536"/>
              <a:ext cx="154116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0" name="Arrow: Chevron 32">
              <a:extLst>
                <a:ext uri="{FF2B5EF4-FFF2-40B4-BE49-F238E27FC236}">
                  <a16:creationId xmlns:a16="http://schemas.microsoft.com/office/drawing/2014/main" id="{3A679C82-4746-44BC-BF93-89B73A3DA4F9}"/>
                </a:ext>
              </a:extLst>
            </p:cNvPr>
            <p:cNvSpPr>
              <a:spLocks/>
            </p:cNvSpPr>
            <p:nvPr/>
          </p:nvSpPr>
          <p:spPr>
            <a:xfrm>
              <a:off x="4390374" y="5694536"/>
              <a:ext cx="154114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" name="Group 29">
            <a:extLst>
              <a:ext uri="{FF2B5EF4-FFF2-40B4-BE49-F238E27FC236}">
                <a16:creationId xmlns:a16="http://schemas.microsoft.com/office/drawing/2014/main" id="{62F7774B-FE35-4EE7-B097-E5A959E5AA2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7747525" y="2535652"/>
            <a:ext cx="865058" cy="514544"/>
            <a:chOff x="4181351" y="5694536"/>
            <a:chExt cx="363137" cy="216000"/>
          </a:xfrm>
          <a:solidFill>
            <a:schemeClr val="tx1">
              <a:lumMod val="65000"/>
            </a:schemeClr>
          </a:solidFill>
        </p:grpSpPr>
        <p:sp>
          <p:nvSpPr>
            <p:cNvPr id="22" name="Arrow: Chevron 30">
              <a:extLst>
                <a:ext uri="{FF2B5EF4-FFF2-40B4-BE49-F238E27FC236}">
                  <a16:creationId xmlns:a16="http://schemas.microsoft.com/office/drawing/2014/main" id="{0C09D724-ABCB-4CCA-A797-2E01C3B76F41}"/>
                </a:ext>
              </a:extLst>
            </p:cNvPr>
            <p:cNvSpPr>
              <a:spLocks/>
            </p:cNvSpPr>
            <p:nvPr/>
          </p:nvSpPr>
          <p:spPr>
            <a:xfrm>
              <a:off x="4181351" y="5694536"/>
              <a:ext cx="154115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3" name="Arrow: Chevron 31">
              <a:extLst>
                <a:ext uri="{FF2B5EF4-FFF2-40B4-BE49-F238E27FC236}">
                  <a16:creationId xmlns:a16="http://schemas.microsoft.com/office/drawing/2014/main" id="{D2EFFA90-DA41-42FC-89D4-60EAF77C02BF}"/>
                </a:ext>
              </a:extLst>
            </p:cNvPr>
            <p:cNvSpPr>
              <a:spLocks/>
            </p:cNvSpPr>
            <p:nvPr/>
          </p:nvSpPr>
          <p:spPr>
            <a:xfrm>
              <a:off x="4285862" y="5694536"/>
              <a:ext cx="154116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4" name="Arrow: Chevron 32">
              <a:extLst>
                <a:ext uri="{FF2B5EF4-FFF2-40B4-BE49-F238E27FC236}">
                  <a16:creationId xmlns:a16="http://schemas.microsoft.com/office/drawing/2014/main" id="{B3FA9743-C85E-4B94-B03B-7ACEB9474FC7}"/>
                </a:ext>
              </a:extLst>
            </p:cNvPr>
            <p:cNvSpPr>
              <a:spLocks/>
            </p:cNvSpPr>
            <p:nvPr/>
          </p:nvSpPr>
          <p:spPr>
            <a:xfrm>
              <a:off x="4390374" y="5694536"/>
              <a:ext cx="154114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9">
            <a:extLst>
              <a:ext uri="{FF2B5EF4-FFF2-40B4-BE49-F238E27FC236}">
                <a16:creationId xmlns:a16="http://schemas.microsoft.com/office/drawing/2014/main" id="{569AF5A2-FA74-433C-8F3C-49A00CA32C7A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7721747" y="4287087"/>
            <a:ext cx="916612" cy="545209"/>
            <a:chOff x="4181351" y="5694536"/>
            <a:chExt cx="363137" cy="216000"/>
          </a:xfrm>
          <a:solidFill>
            <a:schemeClr val="tx1">
              <a:lumMod val="65000"/>
            </a:schemeClr>
          </a:solidFill>
        </p:grpSpPr>
        <p:sp>
          <p:nvSpPr>
            <p:cNvPr id="26" name="Arrow: Chevron 30">
              <a:extLst>
                <a:ext uri="{FF2B5EF4-FFF2-40B4-BE49-F238E27FC236}">
                  <a16:creationId xmlns:a16="http://schemas.microsoft.com/office/drawing/2014/main" id="{25420C8C-4719-4910-AAF1-516D4801FC19}"/>
                </a:ext>
              </a:extLst>
            </p:cNvPr>
            <p:cNvSpPr>
              <a:spLocks/>
            </p:cNvSpPr>
            <p:nvPr/>
          </p:nvSpPr>
          <p:spPr>
            <a:xfrm>
              <a:off x="4181351" y="5694536"/>
              <a:ext cx="154115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7" name="Arrow: Chevron 31">
              <a:extLst>
                <a:ext uri="{FF2B5EF4-FFF2-40B4-BE49-F238E27FC236}">
                  <a16:creationId xmlns:a16="http://schemas.microsoft.com/office/drawing/2014/main" id="{AE97E2D6-CC7A-40DF-8CC7-4AEA59069F88}"/>
                </a:ext>
              </a:extLst>
            </p:cNvPr>
            <p:cNvSpPr>
              <a:spLocks/>
            </p:cNvSpPr>
            <p:nvPr/>
          </p:nvSpPr>
          <p:spPr>
            <a:xfrm>
              <a:off x="4285862" y="5694536"/>
              <a:ext cx="154116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8" name="Arrow: Chevron 32">
              <a:extLst>
                <a:ext uri="{FF2B5EF4-FFF2-40B4-BE49-F238E27FC236}">
                  <a16:creationId xmlns:a16="http://schemas.microsoft.com/office/drawing/2014/main" id="{018D1B00-C0CF-48B5-BADE-639E1C2E5FC9}"/>
                </a:ext>
              </a:extLst>
            </p:cNvPr>
            <p:cNvSpPr>
              <a:spLocks/>
            </p:cNvSpPr>
            <p:nvPr/>
          </p:nvSpPr>
          <p:spPr>
            <a:xfrm>
              <a:off x="4390374" y="5694536"/>
              <a:ext cx="154114" cy="216000"/>
            </a:xfrm>
            <a:prstGeom prst="chevron">
              <a:avLst>
                <a:gd name="adj" fmla="val 6768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DA07A230-F3A9-49BD-8177-67E53E3AF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rgbClr val="EDF8F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803" y="4581667"/>
            <a:ext cx="2588586" cy="1656184"/>
          </a:xfrm>
          <a:prstGeom prst="ellipse">
            <a:avLst/>
          </a:prstGeom>
          <a:ln w="63500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5ECEC539-24C6-49EF-B615-4AA2ACBE6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prstClr val="black"/>
              <a:srgbClr val="EDF8F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18" y="4467679"/>
            <a:ext cx="2631646" cy="1774306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DC3BD36-AFD8-4FA0-8206-143D9C1ADDA8}"/>
              </a:ext>
            </a:extLst>
          </p:cNvPr>
          <p:cNvSpPr txBox="1"/>
          <p:nvPr/>
        </p:nvSpPr>
        <p:spPr>
          <a:xfrm>
            <a:off x="8612583" y="1567268"/>
            <a:ext cx="3270824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Roboto"/>
              </a:rPr>
              <a:t>Hardware specifications</a:t>
            </a:r>
            <a:endParaRPr lang="ru-RU" sz="3200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453359AE-28DA-43C4-B6DB-403A4727B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8214" y="1691428"/>
            <a:ext cx="2493416" cy="2265822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07B2CF52-2502-4ECC-9451-7984CBE660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r="13289"/>
          <a:stretch/>
        </p:blipFill>
        <p:spPr bwMode="auto">
          <a:xfrm>
            <a:off x="9094418" y="2070383"/>
            <a:ext cx="2603182" cy="1734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Овал 33">
            <a:extLst>
              <a:ext uri="{FF2B5EF4-FFF2-40B4-BE49-F238E27FC236}">
                <a16:creationId xmlns:a16="http://schemas.microsoft.com/office/drawing/2014/main" id="{F1142687-C8FC-43BF-A466-8FF827E4F1BE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92573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05709" y="304800"/>
            <a:ext cx="7772400" cy="914400"/>
          </a:xfrm>
        </p:spPr>
        <p:txBody>
          <a:bodyPr/>
          <a:lstStyle/>
          <a:p>
            <a:r>
              <a:rPr lang="en-US" sz="3600" dirty="0"/>
              <a:t>Digital Twin Applications</a:t>
            </a:r>
            <a:endParaRPr lang="en-US" altLang="en-US" sz="3600" dirty="0"/>
          </a:p>
        </p:txBody>
      </p:sp>
      <p:graphicFrame>
        <p:nvGraphicFramePr>
          <p:cNvPr id="32" name="Объект 6">
            <a:extLst>
              <a:ext uri="{FF2B5EF4-FFF2-40B4-BE49-F238E27FC236}">
                <a16:creationId xmlns:a16="http://schemas.microsoft.com/office/drawing/2014/main" id="{DB7393AE-0A5F-49B6-A0F9-60416E4A6C6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973783"/>
              </p:ext>
            </p:extLst>
          </p:nvPr>
        </p:nvGraphicFramePr>
        <p:xfrm>
          <a:off x="533400" y="1219200"/>
          <a:ext cx="10972800" cy="3857509"/>
        </p:xfrm>
        <a:graphic>
          <a:graphicData uri="http://schemas.openxmlformats.org/drawingml/2006/table">
            <a:tbl>
              <a:tblPr firstRow="1" bandRow="1"/>
              <a:tblGrid>
                <a:gridCol w="3505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6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863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Sensitivity study</a:t>
                      </a:r>
                      <a:endParaRPr lang="ru-RU" sz="2400" b="1" kern="0" baseline="0" noProof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r>
                        <a:rPr lang="en-US" sz="2000" b="0" i="0" kern="12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Determination of the enterprise's reaction to changes in any process indicator</a:t>
                      </a:r>
                      <a:endParaRPr lang="ru-RU" sz="2000" kern="1200" dirty="0">
                        <a:solidFill>
                          <a:schemeClr val="bg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44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Ongoing optimization</a:t>
                      </a:r>
                      <a:endParaRPr lang="ru-RU" sz="2400" b="1" kern="0" baseline="0" noProof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2000" b="0" i="0" kern="12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Search for the optimum in terms of cost, productivity when external conditions change and the internal constraints occur</a:t>
                      </a:r>
                      <a:endParaRPr lang="ru-RU" sz="2000" kern="1200" dirty="0">
                        <a:solidFill>
                          <a:schemeClr val="bg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060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Assessment of investment efficiency</a:t>
                      </a:r>
                      <a:endParaRPr lang="ru-RU" sz="2400" b="1" kern="0" baseline="0" noProof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Verdana"/>
                        </a:defRPr>
                      </a:lvl9pPr>
                    </a:lstStyle>
                    <a:p>
                      <a:pPr marL="0" algn="l" defTabSz="914400" rtl="0" eaLnBrk="1" latinLnBrk="0" hangingPunct="1"/>
                      <a:r>
                        <a:rPr lang="en-US" sz="2000" b="0" i="0" kern="12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Quantification of the effect on cost and productivity in ramp-up projects, release of new products, and local improvements </a:t>
                      </a:r>
                      <a:endParaRPr lang="ru-RU" sz="2000" kern="1200" dirty="0">
                        <a:solidFill>
                          <a:schemeClr val="bg2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5146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Business planning</a:t>
                      </a:r>
                      <a:endParaRPr lang="ru-RU" sz="2400" b="1" kern="0" baseline="0" noProof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000" b="0" i="0" kern="1200" dirty="0">
                          <a:solidFill>
                            <a:schemeClr val="bg2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Calculation of key process indicators for the next planning period</a:t>
                      </a:r>
                      <a:endParaRPr lang="ru-RU" sz="2000" b="0" i="0" kern="1200" dirty="0">
                        <a:solidFill>
                          <a:schemeClr val="bg2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3" name="Picture 12" descr="https://t3.ftcdn.net/jpg/00/49/33/36/160_F_49333681_IOqzKOChfDj8o5cXfOemd300s06OFKdO.jpg">
            <a:extLst>
              <a:ext uri="{FF2B5EF4-FFF2-40B4-BE49-F238E27FC236}">
                <a16:creationId xmlns:a16="http://schemas.microsoft.com/office/drawing/2014/main" id="{6C7608DD-DDD7-493D-A1FC-1B3DF043A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653193"/>
            <a:ext cx="1966691" cy="1475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>
            <a:extLst>
              <a:ext uri="{FF2B5EF4-FFF2-40B4-BE49-F238E27FC236}">
                <a16:creationId xmlns:a16="http://schemas.microsoft.com/office/drawing/2014/main" id="{8EA897C0-AD32-4C16-88F8-77FB1E71C8E6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30A38C71-F9E4-495D-B51D-41CFA27FC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66300"/>
              </p:ext>
            </p:extLst>
          </p:nvPr>
        </p:nvGraphicFramePr>
        <p:xfrm>
          <a:off x="2707651" y="4737555"/>
          <a:ext cx="5504175" cy="148336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33016">
                  <a:extLst>
                    <a:ext uri="{9D8B030D-6E8A-4147-A177-3AD203B41FA5}">
                      <a16:colId xmlns:a16="http://schemas.microsoft.com/office/drawing/2014/main" val="262855604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0672174"/>
                    </a:ext>
                  </a:extLst>
                </a:gridCol>
                <a:gridCol w="3456759">
                  <a:extLst>
                    <a:ext uri="{9D8B030D-6E8A-4147-A177-3AD203B41FA5}">
                      <a16:colId xmlns:a16="http://schemas.microsoft.com/office/drawing/2014/main" val="156612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Refinery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Start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Side Effect in 2020, $/t Al</a:t>
                      </a:r>
                      <a:r>
                        <a:rPr lang="en-US" sz="18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8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O</a:t>
                      </a:r>
                      <a:r>
                        <a:rPr lang="en-US" sz="1800" b="1" kern="1200" baseline="-250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ru-RU" sz="1800" b="1" kern="1200" baseline="-250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1.49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49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0</a:t>
                      </a: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.77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07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AGK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0" dirty="0">
                          <a:solidFill>
                            <a:schemeClr val="bg2"/>
                          </a:solidFill>
                        </a:rPr>
                        <a:t>1.10</a:t>
                      </a:r>
                      <a:endParaRPr lang="ru-RU" i="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499432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39BB77-9046-4709-AC6C-8C1CECECC4D9}"/>
              </a:ext>
            </a:extLst>
          </p:cNvPr>
          <p:cNvSpPr txBox="1"/>
          <p:nvPr/>
        </p:nvSpPr>
        <p:spPr>
          <a:xfrm>
            <a:off x="1981200" y="4337445"/>
            <a:ext cx="71482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Industrial implementations</a:t>
            </a:r>
            <a:r>
              <a:rPr lang="ru-RU" sz="2000" kern="0" baseline="0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at Russian Refineries</a:t>
            </a:r>
            <a:endParaRPr lang="ru-RU" sz="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14356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772400" cy="914400"/>
          </a:xfrm>
        </p:spPr>
        <p:txBody>
          <a:bodyPr/>
          <a:lstStyle/>
          <a:p>
            <a:r>
              <a:rPr lang="en-US" sz="3600" dirty="0"/>
              <a:t>Machine Learning</a:t>
            </a:r>
            <a:endParaRPr lang="en-US" altLang="en-US" sz="3600" dirty="0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8B10990-8709-46C7-A771-2F7DB503C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21717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0CBFBEE5-A7D6-4448-ADE6-0C1AE71F58C2}"/>
              </a:ext>
            </a:extLst>
          </p:cNvPr>
          <p:cNvSpPr/>
          <p:nvPr/>
        </p:nvSpPr>
        <p:spPr>
          <a:xfrm>
            <a:off x="2878137" y="1067717"/>
            <a:ext cx="3773539" cy="1733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000000"/>
                </a:solidFill>
                <a:effectLst/>
                <a:latin typeface="Roboto"/>
              </a:rPr>
              <a:t>Development goal:</a:t>
            </a:r>
          </a:p>
          <a:p>
            <a:r>
              <a:rPr lang="en-US" sz="3200" b="0" i="0" dirty="0">
                <a:solidFill>
                  <a:srgbClr val="000000"/>
                </a:solidFill>
                <a:effectLst/>
                <a:latin typeface="Roboto"/>
              </a:rPr>
              <a:t>creation of advisors for operators to simplify decision making and establish optimal process control</a:t>
            </a:r>
            <a:endParaRPr lang="ru-RU" sz="3200" b="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F723349-F746-4060-9E80-AE5E1452602E}"/>
              </a:ext>
            </a:extLst>
          </p:cNvPr>
          <p:cNvSpPr/>
          <p:nvPr/>
        </p:nvSpPr>
        <p:spPr>
          <a:xfrm>
            <a:off x="2878137" y="2956635"/>
            <a:ext cx="4262551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Roboto"/>
              </a:rPr>
              <a:t>Ways to achieve the goal:</a:t>
            </a:r>
          </a:p>
          <a:p>
            <a:r>
              <a:rPr lang="en-US" sz="3200" b="0" dirty="0">
                <a:solidFill>
                  <a:srgbClr val="000000"/>
                </a:solidFill>
                <a:latin typeface="Roboto"/>
              </a:rPr>
              <a:t>phenomenological models, machine learning,</a:t>
            </a:r>
          </a:p>
          <a:p>
            <a:r>
              <a:rPr lang="en-US" sz="3200" b="0" dirty="0">
                <a:solidFill>
                  <a:srgbClr val="000000"/>
                </a:solidFill>
                <a:latin typeface="Roboto"/>
              </a:rPr>
              <a:t>hybrid models</a:t>
            </a:r>
            <a:endParaRPr lang="ru-RU" sz="3200" b="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FDBACF36-A340-4612-99D1-D66D5AF24188}"/>
              </a:ext>
            </a:extLst>
          </p:cNvPr>
          <p:cNvSpPr/>
          <p:nvPr/>
        </p:nvSpPr>
        <p:spPr>
          <a:xfrm>
            <a:off x="2878137" y="4572000"/>
            <a:ext cx="4262551" cy="1405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Roboto"/>
              </a:rPr>
              <a:t>Python, C#:</a:t>
            </a:r>
          </a:p>
          <a:p>
            <a:r>
              <a:rPr lang="en-US" sz="3200" b="0" dirty="0">
                <a:solidFill>
                  <a:srgbClr val="000000"/>
                </a:solidFill>
                <a:latin typeface="Roboto"/>
              </a:rPr>
              <a:t>Scikit Learn, TensorFlow, Keras,</a:t>
            </a:r>
          </a:p>
          <a:p>
            <a:r>
              <a:rPr lang="en-US" sz="3200" b="0" dirty="0">
                <a:solidFill>
                  <a:srgbClr val="000000"/>
                </a:solidFill>
                <a:latin typeface="Roboto"/>
              </a:rPr>
              <a:t>Self-developed mathematical and Bayer process libraries</a:t>
            </a:r>
            <a:endParaRPr lang="ru-RU" sz="3200" b="0" dirty="0">
              <a:solidFill>
                <a:srgbClr val="000000"/>
              </a:solidFill>
              <a:latin typeface="Roboto"/>
            </a:endParaRP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D9A917C4-7282-4755-B6DB-FD61C629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950" y="1905001"/>
            <a:ext cx="5693033" cy="4072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вал 8">
            <a:extLst>
              <a:ext uri="{FF2B5EF4-FFF2-40B4-BE49-F238E27FC236}">
                <a16:creationId xmlns:a16="http://schemas.microsoft.com/office/drawing/2014/main" id="{F321424E-7356-4E31-9A6F-D6CBF6973B83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163462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772400" cy="914400"/>
          </a:xfrm>
        </p:spPr>
        <p:txBody>
          <a:bodyPr/>
          <a:lstStyle/>
          <a:p>
            <a:r>
              <a:rPr lang="en-US" sz="3600" dirty="0"/>
              <a:t>Traditional Model of Precipitation </a:t>
            </a:r>
            <a:endParaRPr lang="en-US" altLang="en-US" sz="3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37F1715B-6828-4A66-917D-42FE12E10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29008"/>
            <a:ext cx="7548281" cy="4582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DA98392-50A7-43D5-99C5-D328AC4D217E}"/>
              </a:ext>
            </a:extLst>
          </p:cNvPr>
          <p:cNvSpPr/>
          <p:nvPr/>
        </p:nvSpPr>
        <p:spPr>
          <a:xfrm>
            <a:off x="8113661" y="1828800"/>
            <a:ext cx="3621139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000000"/>
                </a:solidFill>
                <a:effectLst/>
                <a:latin typeface="Roboto"/>
              </a:rPr>
              <a:t>Population </a:t>
            </a:r>
            <a:r>
              <a:rPr lang="en-US" sz="3200" dirty="0">
                <a:solidFill>
                  <a:srgbClr val="000000"/>
                </a:solidFill>
                <a:latin typeface="Roboto"/>
              </a:rPr>
              <a:t>B</a:t>
            </a:r>
            <a:r>
              <a:rPr lang="en-US" sz="3200" i="0" dirty="0">
                <a:solidFill>
                  <a:srgbClr val="000000"/>
                </a:solidFill>
                <a:effectLst/>
                <a:latin typeface="Roboto"/>
              </a:rPr>
              <a:t>alance Model</a:t>
            </a: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with updated secondary nucleation and binary breakage equations (ICSOBA, 2020)</a:t>
            </a:r>
            <a:endParaRPr lang="ru-RU" b="0" dirty="0">
              <a:solidFill>
                <a:srgbClr val="000000"/>
              </a:solidFill>
              <a:latin typeface="Roboto"/>
            </a:endParaRPr>
          </a:p>
          <a:p>
            <a:endParaRPr lang="en-US" b="0" dirty="0">
              <a:solidFill>
                <a:srgbClr val="000000"/>
              </a:solidFill>
              <a:latin typeface="Roboto"/>
            </a:endParaRP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Model allows to explain and predict oscillations of PSD</a:t>
            </a:r>
          </a:p>
          <a:p>
            <a:endParaRPr lang="ru-RU" sz="900" b="0" dirty="0">
              <a:solidFill>
                <a:srgbClr val="000000"/>
              </a:solidFill>
              <a:latin typeface="Roboto"/>
            </a:endParaRP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but</a:t>
            </a:r>
          </a:p>
          <a:p>
            <a:endParaRPr lang="en-US" sz="900" b="0" dirty="0">
              <a:solidFill>
                <a:srgbClr val="000000"/>
              </a:solidFill>
              <a:latin typeface="Roboto"/>
            </a:endParaRP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preparation and execution of </a:t>
            </a:r>
            <a:r>
              <a:rPr lang="en-US" dirty="0">
                <a:solidFill>
                  <a:srgbClr val="000000"/>
                </a:solidFill>
                <a:latin typeface="Roboto"/>
              </a:rPr>
              <a:t>one calculation takes up to</a:t>
            </a:r>
          </a:p>
          <a:p>
            <a:r>
              <a:rPr lang="en-US" dirty="0">
                <a:solidFill>
                  <a:srgbClr val="000000"/>
                </a:solidFill>
                <a:latin typeface="Roboto"/>
              </a:rPr>
              <a:t>2 hours of machine time 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F68E921F-4294-439D-B103-18BD7B45984B}"/>
              </a:ext>
            </a:extLst>
          </p:cNvPr>
          <p:cNvSpPr/>
          <p:nvPr/>
        </p:nvSpPr>
        <p:spPr>
          <a:xfrm>
            <a:off x="-76200" y="5867400"/>
            <a:ext cx="87576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0" dirty="0">
                <a:solidFill>
                  <a:schemeClr val="bg2"/>
                </a:solidFill>
                <a:latin typeface="+mj-lt"/>
              </a:rPr>
              <a:t>Results of 1.5-year prediction: PSD, Liquor productivity, Nucleation rate, Number of particles.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165B561-1699-47CB-AC32-8BD2579FF60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86200" y="3673850"/>
            <a:ext cx="192740" cy="21234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D7C325FC-DE1A-4C67-AFD2-93510CDB3D6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3895200" y="3886200"/>
            <a:ext cx="237030" cy="28228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Прямая соединительная линия 16">
            <a:extLst>
              <a:ext uri="{FF2B5EF4-FFF2-40B4-BE49-F238E27FC236}">
                <a16:creationId xmlns:a16="http://schemas.microsoft.com/office/drawing/2014/main" id="{979865BD-306E-46C9-B477-9DAC6DEB2152}"/>
              </a:ext>
            </a:extLst>
          </p:cNvPr>
          <p:cNvCxnSpPr>
            <a:cxnSpLocks/>
          </p:cNvCxnSpPr>
          <p:nvPr/>
        </p:nvCxnSpPr>
        <p:spPr bwMode="auto">
          <a:xfrm flipH="1">
            <a:off x="2743200" y="3886200"/>
            <a:ext cx="1152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8F028ABC-92A4-486D-A321-0B9816489CE1}"/>
              </a:ext>
            </a:extLst>
          </p:cNvPr>
          <p:cNvCxnSpPr>
            <a:cxnSpLocks/>
          </p:cNvCxnSpPr>
          <p:nvPr/>
        </p:nvCxnSpPr>
        <p:spPr bwMode="auto">
          <a:xfrm flipH="1">
            <a:off x="2743200" y="3673849"/>
            <a:ext cx="114300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9B549A94-81A2-484C-BD0D-8906C33F4DF0}"/>
              </a:ext>
            </a:extLst>
          </p:cNvPr>
          <p:cNvSpPr txBox="1"/>
          <p:nvPr/>
        </p:nvSpPr>
        <p:spPr>
          <a:xfrm>
            <a:off x="2637295" y="3465145"/>
            <a:ext cx="120774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000" baseline="0" dirty="0">
                <a:solidFill>
                  <a:schemeClr val="bg2"/>
                </a:solidFill>
              </a:rPr>
              <a:t>Actual -45 um, %</a:t>
            </a:r>
            <a:endParaRPr lang="ru-RU" sz="1000" baseline="0" dirty="0" err="1">
              <a:solidFill>
                <a:schemeClr val="bg2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2CE189-71A3-431C-97BB-73AA2F9CC9B5}"/>
              </a:ext>
            </a:extLst>
          </p:cNvPr>
          <p:cNvSpPr txBox="1"/>
          <p:nvPr/>
        </p:nvSpPr>
        <p:spPr>
          <a:xfrm>
            <a:off x="2638105" y="3683658"/>
            <a:ext cx="13981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000" baseline="0" dirty="0">
                <a:solidFill>
                  <a:schemeClr val="bg2"/>
                </a:solidFill>
              </a:rPr>
              <a:t>Predicted -45 um, %</a:t>
            </a:r>
            <a:endParaRPr lang="ru-RU" sz="1000" baseline="0" dirty="0" err="1">
              <a:solidFill>
                <a:schemeClr val="bg2"/>
              </a:solidFill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4FFC429F-1FA2-4BCB-90B1-2A8F028F174E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353131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46080" y="304800"/>
            <a:ext cx="8355120" cy="914400"/>
          </a:xfrm>
        </p:spPr>
        <p:txBody>
          <a:bodyPr/>
          <a:lstStyle/>
          <a:p>
            <a:r>
              <a:rPr lang="en-US" sz="3600" dirty="0"/>
              <a:t>Deep Learning Model of Precipitation </a:t>
            </a:r>
            <a:endParaRPr lang="en-US" altLang="en-US" sz="3600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589954D-73CF-4478-BDFB-C9AE9C7A37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"/>
          <a:stretch/>
        </p:blipFill>
        <p:spPr bwMode="auto">
          <a:xfrm>
            <a:off x="402682" y="1471945"/>
            <a:ext cx="5817515" cy="31520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90C7C9C-4170-4BA7-9171-8DD6CA10C201}"/>
              </a:ext>
            </a:extLst>
          </p:cNvPr>
          <p:cNvSpPr/>
          <p:nvPr/>
        </p:nvSpPr>
        <p:spPr>
          <a:xfrm>
            <a:off x="276247" y="4735573"/>
            <a:ext cx="5105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2"/>
                </a:solidFill>
                <a:latin typeface="+mj-lt"/>
              </a:rPr>
              <a:t>PrecipExpert</a:t>
            </a:r>
            <a:r>
              <a:rPr lang="en-US" sz="2400" b="0" dirty="0">
                <a:solidFill>
                  <a:schemeClr val="bg2"/>
                </a:solidFill>
                <a:latin typeface="+mj-lt"/>
              </a:rPr>
              <a:t> – decision aid system for prediction of time-series in precipitation: hydrate PSD (all sizes) and liquor productivity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F42F0ACB-58AF-47A8-AEF7-719F3B54648C}"/>
              </a:ext>
            </a:extLst>
          </p:cNvPr>
          <p:cNvSpPr/>
          <p:nvPr/>
        </p:nvSpPr>
        <p:spPr>
          <a:xfrm>
            <a:off x="5625360" y="5599012"/>
            <a:ext cx="63983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2400" dirty="0">
                <a:solidFill>
                  <a:schemeClr val="bg2"/>
                </a:solidFill>
                <a:latin typeface="+mj-lt"/>
              </a:rPr>
              <a:t>60-day forecast </a:t>
            </a:r>
            <a:r>
              <a:rPr lang="en-US" sz="2400" b="0" dirty="0">
                <a:solidFill>
                  <a:schemeClr val="bg2"/>
                </a:solidFill>
                <a:latin typeface="+mj-lt"/>
              </a:rPr>
              <a:t>for the content of -45 µm</a:t>
            </a:r>
            <a:r>
              <a:rPr lang="en-US" sz="2400" b="0" baseline="0" dirty="0">
                <a:solidFill>
                  <a:schemeClr val="bg2"/>
                </a:solidFill>
                <a:latin typeface="+mj-lt"/>
              </a:rPr>
              <a:t> </a:t>
            </a:r>
            <a:r>
              <a:rPr lang="en-US" sz="2400" b="0" dirty="0">
                <a:solidFill>
                  <a:schemeClr val="bg2"/>
                </a:solidFill>
                <a:latin typeface="+mj-lt"/>
              </a:rPr>
              <a:t>seed (at this figure the average correlation coefficient is 0.93) </a:t>
            </a:r>
            <a:endParaRPr lang="ru-RU" sz="2400" b="0" dirty="0">
              <a:solidFill>
                <a:schemeClr val="bg2"/>
              </a:solidFill>
              <a:latin typeface="+mj-lt"/>
            </a:endParaRPr>
          </a:p>
        </p:txBody>
      </p:sp>
      <p:pic>
        <p:nvPicPr>
          <p:cNvPr id="17" name="PrecipExpert_LSTM.avi">
            <a:hlinkClick r:id="" action="ppaction://media"/>
            <a:extLst>
              <a:ext uri="{FF2B5EF4-FFF2-40B4-BE49-F238E27FC236}">
                <a16:creationId xmlns:a16="http://schemas.microsoft.com/office/drawing/2014/main" id="{FF5C424D-4208-4194-BD3C-0D69A40938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7"/>
          <a:srcRect l="1147" t="20622" b="20516"/>
          <a:stretch/>
        </p:blipFill>
        <p:spPr>
          <a:xfrm>
            <a:off x="5715000" y="3603062"/>
            <a:ext cx="5989175" cy="200597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180C8C6-5980-443F-8D28-144F8A94AD1F}"/>
              </a:ext>
            </a:extLst>
          </p:cNvPr>
          <p:cNvSpPr/>
          <p:nvPr/>
        </p:nvSpPr>
        <p:spPr>
          <a:xfrm>
            <a:off x="6338701" y="1347774"/>
            <a:ext cx="5817515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0" dirty="0">
                <a:solidFill>
                  <a:srgbClr val="000000"/>
                </a:solidFill>
                <a:effectLst/>
                <a:latin typeface="Roboto"/>
              </a:rPr>
              <a:t>Deep Neural Network</a:t>
            </a: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2 layers of LSTM + 1 layer of MLP,</a:t>
            </a: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about 50 000 trainable parameters</a:t>
            </a:r>
            <a:endParaRPr lang="en-US" sz="1600" b="0" dirty="0">
              <a:solidFill>
                <a:srgbClr val="000000"/>
              </a:solidFill>
              <a:latin typeface="Roboto"/>
            </a:endParaRP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The</a:t>
            </a:r>
            <a:r>
              <a:rPr lang="en-US" b="0" baseline="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b="0" dirty="0">
                <a:solidFill>
                  <a:srgbClr val="000000"/>
                </a:solidFill>
                <a:latin typeface="Roboto"/>
              </a:rPr>
              <a:t>model allows making new predictions of PSD and liquor productivity </a:t>
            </a:r>
            <a:r>
              <a:rPr lang="en-US" dirty="0">
                <a:solidFill>
                  <a:srgbClr val="000000"/>
                </a:solidFill>
                <a:latin typeface="Roboto"/>
              </a:rPr>
              <a:t>every</a:t>
            </a:r>
            <a:r>
              <a:rPr lang="en-US" b="0" dirty="0">
                <a:solidFill>
                  <a:srgbClr val="000000"/>
                </a:solidFill>
                <a:latin typeface="Roboto"/>
              </a:rPr>
              <a:t> </a:t>
            </a:r>
            <a:r>
              <a:rPr lang="en-US" dirty="0">
                <a:solidFill>
                  <a:srgbClr val="000000"/>
                </a:solidFill>
                <a:latin typeface="Roboto"/>
              </a:rPr>
              <a:t>100 </a:t>
            </a:r>
            <a:r>
              <a:rPr lang="en-US" dirty="0" err="1">
                <a:solidFill>
                  <a:srgbClr val="000000"/>
                </a:solidFill>
                <a:latin typeface="Roboto"/>
              </a:rPr>
              <a:t>msec</a:t>
            </a:r>
            <a:r>
              <a:rPr lang="en-US" dirty="0">
                <a:solidFill>
                  <a:srgbClr val="000000"/>
                </a:solidFill>
                <a:latin typeface="Roboto"/>
              </a:rPr>
              <a:t> </a:t>
            </a:r>
            <a:endParaRPr lang="en-US" b="0" dirty="0">
              <a:solidFill>
                <a:srgbClr val="000000"/>
              </a:solidFill>
              <a:latin typeface="Roboto"/>
            </a:endParaRPr>
          </a:p>
          <a:p>
            <a:endParaRPr lang="en-US" sz="1600" b="0" dirty="0">
              <a:solidFill>
                <a:srgbClr val="000000"/>
              </a:solidFill>
              <a:latin typeface="Roboto"/>
            </a:endParaRPr>
          </a:p>
          <a:p>
            <a:r>
              <a:rPr lang="en-US" b="0" dirty="0">
                <a:solidFill>
                  <a:srgbClr val="000000"/>
                </a:solidFill>
                <a:latin typeface="Roboto"/>
              </a:rPr>
              <a:t>In early 2021 correlation coefficient increased to 0.95</a:t>
            </a:r>
          </a:p>
          <a:p>
            <a:endParaRPr lang="en-US" b="0" dirty="0">
              <a:solidFill>
                <a:srgbClr val="000000"/>
              </a:solidFill>
              <a:latin typeface="Roboto"/>
            </a:endParaRPr>
          </a:p>
          <a:p>
            <a:endParaRPr lang="en-US" b="0" dirty="0">
              <a:solidFill>
                <a:srgbClr val="000000"/>
              </a:solidFill>
              <a:latin typeface="Roboto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EBC93E8C-D090-47E8-BBBA-97472DC18740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6936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5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01090" y="304800"/>
            <a:ext cx="7772400" cy="914400"/>
          </a:xfrm>
        </p:spPr>
        <p:txBody>
          <a:bodyPr/>
          <a:lstStyle/>
          <a:p>
            <a:r>
              <a:rPr lang="en-US" sz="3600" dirty="0"/>
              <a:t>Optimal Control of Precipitation</a:t>
            </a:r>
            <a:endParaRPr lang="en-US" altLang="en-US" sz="3600" dirty="0"/>
          </a:p>
        </p:txBody>
      </p:sp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id="{9DE61293-1C03-472A-8C39-9DE1CCE482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520436"/>
              </p:ext>
            </p:extLst>
          </p:nvPr>
        </p:nvGraphicFramePr>
        <p:xfrm>
          <a:off x="527393" y="4407364"/>
          <a:ext cx="5283199" cy="13030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77486">
                  <a:extLst>
                    <a:ext uri="{9D8B030D-6E8A-4147-A177-3AD203B41FA5}">
                      <a16:colId xmlns:a16="http://schemas.microsoft.com/office/drawing/2014/main" val="2373802003"/>
                    </a:ext>
                  </a:extLst>
                </a:gridCol>
                <a:gridCol w="877486">
                  <a:extLst>
                    <a:ext uri="{9D8B030D-6E8A-4147-A177-3AD203B41FA5}">
                      <a16:colId xmlns:a16="http://schemas.microsoft.com/office/drawing/2014/main" val="3745941546"/>
                    </a:ext>
                  </a:extLst>
                </a:gridCol>
                <a:gridCol w="877486">
                  <a:extLst>
                    <a:ext uri="{9D8B030D-6E8A-4147-A177-3AD203B41FA5}">
                      <a16:colId xmlns:a16="http://schemas.microsoft.com/office/drawing/2014/main" val="1803828813"/>
                    </a:ext>
                  </a:extLst>
                </a:gridCol>
                <a:gridCol w="840924">
                  <a:extLst>
                    <a:ext uri="{9D8B030D-6E8A-4147-A177-3AD203B41FA5}">
                      <a16:colId xmlns:a16="http://schemas.microsoft.com/office/drawing/2014/main" val="1330789651"/>
                    </a:ext>
                  </a:extLst>
                </a:gridCol>
                <a:gridCol w="877486">
                  <a:extLst>
                    <a:ext uri="{9D8B030D-6E8A-4147-A177-3AD203B41FA5}">
                      <a16:colId xmlns:a16="http://schemas.microsoft.com/office/drawing/2014/main" val="3287548182"/>
                    </a:ext>
                  </a:extLst>
                </a:gridCol>
                <a:gridCol w="932331">
                  <a:extLst>
                    <a:ext uri="{9D8B030D-6E8A-4147-A177-3AD203B41FA5}">
                      <a16:colId xmlns:a16="http://schemas.microsoft.com/office/drawing/2014/main" val="367311315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Process restrictions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Results of optimization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6590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Liquor flow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Average solids</a:t>
                      </a:r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g/L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Productivity of refinery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Content of  -45 um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Average Lk of Spent liquor</a:t>
                      </a:r>
                      <a:endParaRPr lang="en-US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Chemical Yield</a:t>
                      </a:r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, %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49435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1336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758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90,3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28,6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0,29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50,</a:t>
                      </a:r>
                      <a:r>
                        <a:rPr lang="en-US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78444084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Effect:</a:t>
                      </a:r>
                      <a:endParaRPr lang="ru-RU" sz="1200" b="1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-6,0</a:t>
                      </a:r>
                      <a:endParaRPr lang="ru-RU" sz="12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2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kern="1200" dirty="0">
                          <a:solidFill>
                            <a:srgbClr val="FF0000"/>
                          </a:solidFill>
                          <a:effectLst/>
                        </a:rPr>
                        <a:t>+3,3</a:t>
                      </a:r>
                      <a:endParaRPr lang="ru-RU" sz="1200" b="1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8609823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491B34BC-604C-45EE-A649-0A50AC2AED76}"/>
              </a:ext>
            </a:extLst>
          </p:cNvPr>
          <p:cNvSpPr txBox="1"/>
          <p:nvPr/>
        </p:nvSpPr>
        <p:spPr>
          <a:xfrm>
            <a:off x="1885237" y="5700552"/>
            <a:ext cx="8650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>
                <a:solidFill>
                  <a:srgbClr val="000000"/>
                </a:solidFill>
                <a:latin typeface="Roboto"/>
              </a:rPr>
              <a:t>Study of o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ptimal regimes of overcoming the</a:t>
            </a:r>
            <a:r>
              <a:rPr lang="en-US" b="0" i="0" baseline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historical periods of </a:t>
            </a:r>
            <a:r>
              <a:rPr lang="en-US" b="0" dirty="0">
                <a:solidFill>
                  <a:srgbClr val="000000"/>
                </a:solidFill>
                <a:latin typeface="Roboto"/>
              </a:rPr>
              <a:t>too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fine hydrate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53044713-97E4-47A6-ABC3-FB7D79F01B9E}"/>
              </a:ext>
            </a:extLst>
          </p:cNvPr>
          <p:cNvGrpSpPr/>
          <p:nvPr/>
        </p:nvGrpSpPr>
        <p:grpSpPr>
          <a:xfrm>
            <a:off x="725112" y="1485297"/>
            <a:ext cx="5175604" cy="2821674"/>
            <a:chOff x="457200" y="1326249"/>
            <a:chExt cx="5175604" cy="2821674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1FF1023-7BA9-44A8-B22B-7BA71BA67E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699" t="2841" r="1032" b="4494"/>
            <a:stretch/>
          </p:blipFill>
          <p:spPr>
            <a:xfrm>
              <a:off x="705182" y="1843715"/>
              <a:ext cx="4927622" cy="2176719"/>
            </a:xfrm>
            <a:prstGeom prst="rect">
              <a:avLst/>
            </a:prstGeom>
            <a:ln>
              <a:noFill/>
            </a:ln>
          </p:spPr>
        </p:pic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id="{9A593AD3-6231-42F0-A043-5BB4F28DEEA5}"/>
                </a:ext>
              </a:extLst>
            </p:cNvPr>
            <p:cNvSpPr/>
            <p:nvPr/>
          </p:nvSpPr>
          <p:spPr bwMode="auto">
            <a:xfrm>
              <a:off x="457200" y="1843716"/>
              <a:ext cx="533400" cy="194472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7C51A99-EC2D-453E-9A1A-3DCD5D2F36A1}"/>
                </a:ext>
              </a:extLst>
            </p:cNvPr>
            <p:cNvSpPr txBox="1"/>
            <p:nvPr/>
          </p:nvSpPr>
          <p:spPr>
            <a:xfrm rot="16200000">
              <a:off x="-374700" y="2680341"/>
              <a:ext cx="20778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baseline="0" dirty="0">
                  <a:solidFill>
                    <a:schemeClr val="bg2"/>
                  </a:solidFill>
                </a:rPr>
                <a:t>Content of -45 um in PSD, %</a:t>
              </a:r>
              <a:endParaRPr lang="ru-RU" sz="1100" baseline="0" dirty="0">
                <a:solidFill>
                  <a:schemeClr val="bg2"/>
                </a:solidFill>
              </a:endParaRP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06D9656F-22A8-43F6-9607-79C869B8946A}"/>
                </a:ext>
              </a:extLst>
            </p:cNvPr>
            <p:cNvSpPr/>
            <p:nvPr/>
          </p:nvSpPr>
          <p:spPr bwMode="auto">
            <a:xfrm>
              <a:off x="2805545" y="3886200"/>
              <a:ext cx="533400" cy="16060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066C055-D75B-4EAF-BD93-3F86E5D42D6B}"/>
                </a:ext>
              </a:extLst>
            </p:cNvPr>
            <p:cNvSpPr txBox="1"/>
            <p:nvPr/>
          </p:nvSpPr>
          <p:spPr>
            <a:xfrm>
              <a:off x="2826825" y="388631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baseline="0" dirty="0">
                  <a:solidFill>
                    <a:schemeClr val="bg2"/>
                  </a:solidFill>
                </a:rPr>
                <a:t>Date</a:t>
              </a:r>
              <a:endParaRPr lang="ru-RU" sz="1100" baseline="0" dirty="0">
                <a:solidFill>
                  <a:schemeClr val="bg2"/>
                </a:solidFill>
              </a:endParaRPr>
            </a:p>
          </p:txBody>
        </p:sp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84E86ED-A0CE-4644-ADFE-F9805BBAF660}"/>
                </a:ext>
              </a:extLst>
            </p:cNvPr>
            <p:cNvSpPr/>
            <p:nvPr/>
          </p:nvSpPr>
          <p:spPr bwMode="auto">
            <a:xfrm>
              <a:off x="5257800" y="2043734"/>
              <a:ext cx="375003" cy="54706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Прямая соединительная линия 5">
              <a:extLst>
                <a:ext uri="{FF2B5EF4-FFF2-40B4-BE49-F238E27FC236}">
                  <a16:creationId xmlns:a16="http://schemas.microsoft.com/office/drawing/2014/main" id="{71D325B9-4CF4-4717-AFD9-FF490D9759BB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896000" y="2362201"/>
              <a:ext cx="684033" cy="27436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E72D7C6-330D-412A-A8E6-B0FA5E6B53BC}"/>
                </a:ext>
              </a:extLst>
            </p:cNvPr>
            <p:cNvSpPr txBox="1"/>
            <p:nvPr/>
          </p:nvSpPr>
          <p:spPr>
            <a:xfrm>
              <a:off x="2556545" y="2094287"/>
              <a:ext cx="88517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Historical</a:t>
              </a:r>
            </a:p>
            <a:p>
              <a:pPr>
                <a:lnSpc>
                  <a:spcPct val="150000"/>
                </a:lnSpc>
                <a:buNone/>
              </a:pPr>
              <a:endParaRPr lang="en-US" sz="1200" baseline="0" dirty="0">
                <a:solidFill>
                  <a:schemeClr val="bg2"/>
                </a:solidFill>
              </a:endParaRPr>
            </a:p>
            <a:p>
              <a:pPr>
                <a:lnSpc>
                  <a:spcPct val="150000"/>
                </a:lnSpc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Optimal</a:t>
              </a:r>
            </a:p>
            <a:p>
              <a:pPr>
                <a:buNone/>
              </a:pPr>
              <a:endParaRPr lang="ru-RU" sz="1200" baseline="0" dirty="0" err="1">
                <a:solidFill>
                  <a:schemeClr val="bg2"/>
                </a:solidFill>
              </a:endParaRPr>
            </a:p>
          </p:txBody>
        </p: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E7D1D053-C3D4-4643-A971-4913034AF96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468667" y="1772239"/>
              <a:ext cx="0" cy="196156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A0FD108-A23E-40C0-BC7D-2B57042F0B58}"/>
                </a:ext>
              </a:extLst>
            </p:cNvPr>
            <p:cNvSpPr txBox="1"/>
            <p:nvPr/>
          </p:nvSpPr>
          <p:spPr>
            <a:xfrm>
              <a:off x="2088525" y="1326249"/>
              <a:ext cx="2788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Moment</a:t>
              </a:r>
              <a:r>
                <a:rPr lang="ru-RU" sz="1200" baseline="0" dirty="0">
                  <a:solidFill>
                    <a:schemeClr val="bg2"/>
                  </a:solidFill>
                </a:rPr>
                <a:t> </a:t>
              </a:r>
              <a:r>
                <a:rPr lang="en-US" sz="1200" baseline="0" dirty="0">
                  <a:solidFill>
                    <a:schemeClr val="bg2"/>
                  </a:solidFill>
                </a:rPr>
                <a:t>of forecasting</a:t>
              </a:r>
              <a:endParaRPr lang="ru-RU" sz="1200" baseline="0" dirty="0">
                <a:solidFill>
                  <a:schemeClr val="bg2"/>
                </a:solidFill>
              </a:endParaRPr>
            </a:p>
            <a:p>
              <a:pPr algn="ctr"/>
              <a:r>
                <a:rPr lang="ru-RU" sz="1200" baseline="0" dirty="0">
                  <a:solidFill>
                    <a:schemeClr val="bg2"/>
                  </a:solidFill>
                </a:rPr>
                <a:t>11</a:t>
              </a:r>
              <a:r>
                <a:rPr lang="en-US" sz="1200" baseline="30000" dirty="0" err="1">
                  <a:solidFill>
                    <a:schemeClr val="bg2"/>
                  </a:solidFill>
                </a:rPr>
                <a:t>th</a:t>
              </a:r>
              <a:r>
                <a:rPr lang="en-US" sz="1200" baseline="0" dirty="0">
                  <a:solidFill>
                    <a:schemeClr val="bg2"/>
                  </a:solidFill>
                </a:rPr>
                <a:t> March</a:t>
              </a:r>
              <a:r>
                <a:rPr lang="ru-RU" sz="1200" baseline="0" dirty="0">
                  <a:solidFill>
                    <a:schemeClr val="bg2"/>
                  </a:solidFill>
                </a:rPr>
                <a:t> 2016</a:t>
              </a:r>
            </a:p>
            <a:p>
              <a:pPr algn="ctr">
                <a:buNone/>
              </a:pPr>
              <a:endParaRPr lang="ru-RU" sz="1200" baseline="0" dirty="0" err="1">
                <a:solidFill>
                  <a:schemeClr val="bg2"/>
                </a:solidFill>
              </a:endParaRPr>
            </a:p>
          </p:txBody>
        </p: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id="{9CE4C21E-A656-4EA2-A4D8-70DD496B6950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80034" y="2362200"/>
              <a:ext cx="838199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33279CD5-9990-428D-A125-B490522F28C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556544" y="2932074"/>
              <a:ext cx="838199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211EAA66-6FFA-4CCC-9E74-D116AAAFA3E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02433" y="2677454"/>
              <a:ext cx="556970" cy="25462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Прямая соединительная линия 59">
              <a:extLst>
                <a:ext uri="{FF2B5EF4-FFF2-40B4-BE49-F238E27FC236}">
                  <a16:creationId xmlns:a16="http://schemas.microsoft.com/office/drawing/2014/main" id="{3D8492A1-B8B1-4B16-AF80-10D3F929D0E4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3413576" y="2362201"/>
              <a:ext cx="381223" cy="226094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6D5F67B-7F2C-4C82-8203-82E7A5CA37BB}"/>
              </a:ext>
            </a:extLst>
          </p:cNvPr>
          <p:cNvGrpSpPr/>
          <p:nvPr/>
        </p:nvGrpSpPr>
        <p:grpSpPr>
          <a:xfrm>
            <a:off x="5943600" y="1485297"/>
            <a:ext cx="5181601" cy="2821674"/>
            <a:chOff x="6248400" y="1326249"/>
            <a:chExt cx="5181601" cy="2821674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D818E2A-3A2B-49C9-B6E4-86FA71695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92" t="1647" r="3960" b="5861"/>
            <a:stretch/>
          </p:blipFill>
          <p:spPr>
            <a:xfrm>
              <a:off x="6520188" y="1843715"/>
              <a:ext cx="4757412" cy="2138620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2F07BA1D-607A-479F-AB68-F936CB9FC2CE}"/>
                </a:ext>
              </a:extLst>
            </p:cNvPr>
            <p:cNvSpPr/>
            <p:nvPr/>
          </p:nvSpPr>
          <p:spPr bwMode="auto">
            <a:xfrm>
              <a:off x="6248400" y="1843715"/>
              <a:ext cx="533400" cy="194472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7DC6ADC-AE69-4BDF-811B-D72A893B528F}"/>
                </a:ext>
              </a:extLst>
            </p:cNvPr>
            <p:cNvSpPr/>
            <p:nvPr/>
          </p:nvSpPr>
          <p:spPr bwMode="auto">
            <a:xfrm>
              <a:off x="8578518" y="3886200"/>
              <a:ext cx="533400" cy="160609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E04815B-ACB6-4E26-BC32-BA636FD18F5F}"/>
                </a:ext>
              </a:extLst>
            </p:cNvPr>
            <p:cNvSpPr txBox="1"/>
            <p:nvPr/>
          </p:nvSpPr>
          <p:spPr>
            <a:xfrm rot="16200000">
              <a:off x="5416499" y="2680342"/>
              <a:ext cx="20778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baseline="0" dirty="0">
                  <a:solidFill>
                    <a:schemeClr val="bg2"/>
                  </a:solidFill>
                </a:rPr>
                <a:t>Content of -45 um in PSD, %</a:t>
              </a:r>
              <a:endParaRPr lang="ru-RU" sz="1100" baseline="0" dirty="0">
                <a:solidFill>
                  <a:schemeClr val="bg2"/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025C65-F3E7-4E03-8AEF-42EB34B4649B}"/>
                </a:ext>
              </a:extLst>
            </p:cNvPr>
            <p:cNvSpPr txBox="1"/>
            <p:nvPr/>
          </p:nvSpPr>
          <p:spPr>
            <a:xfrm>
              <a:off x="8798008" y="3886313"/>
              <a:ext cx="49084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100" baseline="0" dirty="0">
                  <a:solidFill>
                    <a:schemeClr val="bg2"/>
                  </a:solidFill>
                </a:rPr>
                <a:t>Date</a:t>
              </a:r>
              <a:endParaRPr lang="ru-RU" sz="1100" baseline="0" dirty="0">
                <a:solidFill>
                  <a:schemeClr val="bg2"/>
                </a:solidFill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6D7F8313-74D9-471E-B9BE-48E3E711D748}"/>
                </a:ext>
              </a:extLst>
            </p:cNvPr>
            <p:cNvSpPr/>
            <p:nvPr/>
          </p:nvSpPr>
          <p:spPr bwMode="auto">
            <a:xfrm>
              <a:off x="11049001" y="2043734"/>
              <a:ext cx="381000" cy="547066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id="{73D132BD-A4C3-4141-B77F-1F5B55B1477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9220200" y="1772239"/>
              <a:ext cx="0" cy="1961562"/>
            </a:xfrm>
            <a:prstGeom prst="lin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668F30C-3D4C-4E49-8E01-93216B66BDD4}"/>
                </a:ext>
              </a:extLst>
            </p:cNvPr>
            <p:cNvSpPr txBox="1"/>
            <p:nvPr/>
          </p:nvSpPr>
          <p:spPr>
            <a:xfrm>
              <a:off x="7894494" y="1326249"/>
              <a:ext cx="27887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Moment</a:t>
              </a:r>
              <a:r>
                <a:rPr lang="ru-RU" sz="1200" baseline="0" dirty="0">
                  <a:solidFill>
                    <a:schemeClr val="bg2"/>
                  </a:solidFill>
                </a:rPr>
                <a:t> </a:t>
              </a:r>
              <a:r>
                <a:rPr lang="en-US" sz="1200" baseline="0" dirty="0">
                  <a:solidFill>
                    <a:schemeClr val="bg2"/>
                  </a:solidFill>
                </a:rPr>
                <a:t>of forecasting</a:t>
              </a:r>
            </a:p>
            <a:p>
              <a:pPr algn="ctr"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22</a:t>
              </a:r>
              <a:r>
                <a:rPr lang="en-US" sz="1200" baseline="30000" dirty="0">
                  <a:solidFill>
                    <a:schemeClr val="bg2"/>
                  </a:solidFill>
                </a:rPr>
                <a:t>nd</a:t>
              </a:r>
              <a:r>
                <a:rPr lang="en-US" sz="1200" baseline="0" dirty="0">
                  <a:solidFill>
                    <a:schemeClr val="bg2"/>
                  </a:solidFill>
                </a:rPr>
                <a:t> December</a:t>
              </a:r>
              <a:r>
                <a:rPr lang="ru-RU" sz="1200" baseline="0" dirty="0">
                  <a:solidFill>
                    <a:schemeClr val="bg2"/>
                  </a:solidFill>
                </a:rPr>
                <a:t> 201</a:t>
              </a:r>
              <a:r>
                <a:rPr lang="en-US" sz="1200" baseline="0" dirty="0">
                  <a:solidFill>
                    <a:schemeClr val="bg2"/>
                  </a:solidFill>
                </a:rPr>
                <a:t>7</a:t>
              </a:r>
              <a:endParaRPr lang="ru-RU" sz="1200" baseline="0" dirty="0">
                <a:solidFill>
                  <a:schemeClr val="bg2"/>
                </a:solidFill>
              </a:endParaRPr>
            </a:p>
            <a:p>
              <a:pPr algn="ctr">
                <a:buNone/>
              </a:pPr>
              <a:endParaRPr lang="ru-RU" sz="1200" baseline="0" dirty="0" err="1">
                <a:solidFill>
                  <a:schemeClr val="bg2"/>
                </a:solidFill>
              </a:endParaRPr>
            </a:p>
          </p:txBody>
        </p: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1C9DBF83-7F57-46C4-8EB5-DB8D7054736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8033578" y="2350480"/>
              <a:ext cx="309493" cy="402448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71E923-C8E3-4057-B48F-65F056D26BE0}"/>
                </a:ext>
              </a:extLst>
            </p:cNvPr>
            <p:cNvSpPr txBox="1"/>
            <p:nvPr/>
          </p:nvSpPr>
          <p:spPr>
            <a:xfrm>
              <a:off x="8319583" y="2082566"/>
              <a:ext cx="885179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Historical</a:t>
              </a:r>
            </a:p>
            <a:p>
              <a:pPr>
                <a:lnSpc>
                  <a:spcPct val="150000"/>
                </a:lnSpc>
                <a:buNone/>
              </a:pPr>
              <a:endParaRPr lang="en-US" sz="1200" baseline="0" dirty="0">
                <a:solidFill>
                  <a:schemeClr val="bg2"/>
                </a:solidFill>
              </a:endParaRPr>
            </a:p>
            <a:p>
              <a:pPr>
                <a:lnSpc>
                  <a:spcPct val="150000"/>
                </a:lnSpc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Optimal</a:t>
              </a:r>
            </a:p>
            <a:p>
              <a:pPr>
                <a:buNone/>
              </a:pPr>
              <a:endParaRPr lang="ru-RU" sz="1200" baseline="0" dirty="0" err="1">
                <a:solidFill>
                  <a:schemeClr val="bg2"/>
                </a:solidFill>
              </a:endParaRPr>
            </a:p>
          </p:txBody>
        </p:sp>
        <p:cxnSp>
          <p:nvCxnSpPr>
            <p:cNvPr id="47" name="Прямая соединительная линия 46">
              <a:extLst>
                <a:ext uri="{FF2B5EF4-FFF2-40B4-BE49-F238E27FC236}">
                  <a16:creationId xmlns:a16="http://schemas.microsoft.com/office/drawing/2014/main" id="{32ADC0F5-22F3-41ED-A772-7A4C7064747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43072" y="2350479"/>
              <a:ext cx="838199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9" name="Прямая соединительная линия 48">
              <a:extLst>
                <a:ext uri="{FF2B5EF4-FFF2-40B4-BE49-F238E27FC236}">
                  <a16:creationId xmlns:a16="http://schemas.microsoft.com/office/drawing/2014/main" id="{BCF44F2D-32C6-44DD-8FBF-08A9C440BE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319582" y="2920353"/>
              <a:ext cx="838199" cy="0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0" name="Прямая соединительная линия 49">
              <a:extLst>
                <a:ext uri="{FF2B5EF4-FFF2-40B4-BE49-F238E27FC236}">
                  <a16:creationId xmlns:a16="http://schemas.microsoft.com/office/drawing/2014/main" id="{4D54E166-5B62-455B-89BD-3FD230779DF0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181271" y="2347883"/>
              <a:ext cx="413578" cy="386059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Прямая соединительная линия 50">
              <a:extLst>
                <a:ext uri="{FF2B5EF4-FFF2-40B4-BE49-F238E27FC236}">
                  <a16:creationId xmlns:a16="http://schemas.microsoft.com/office/drawing/2014/main" id="{4A218E90-DAC1-4E00-B389-9EA0EF42B0F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9157782" y="2922951"/>
              <a:ext cx="519618" cy="89883"/>
            </a:xfrm>
            <a:prstGeom prst="line">
              <a:avLst/>
            </a:prstGeom>
            <a:noFill/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aphicFrame>
        <p:nvGraphicFramePr>
          <p:cNvPr id="59" name="Таблица 58">
            <a:extLst>
              <a:ext uri="{FF2B5EF4-FFF2-40B4-BE49-F238E27FC236}">
                <a16:creationId xmlns:a16="http://schemas.microsoft.com/office/drawing/2014/main" id="{2A694158-C257-49C6-A5F5-68C3BD3D42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572133"/>
              </p:ext>
            </p:extLst>
          </p:nvPr>
        </p:nvGraphicFramePr>
        <p:xfrm>
          <a:off x="6292152" y="4413482"/>
          <a:ext cx="5283199" cy="130302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877486">
                  <a:extLst>
                    <a:ext uri="{9D8B030D-6E8A-4147-A177-3AD203B41FA5}">
                      <a16:colId xmlns:a16="http://schemas.microsoft.com/office/drawing/2014/main" val="2373802003"/>
                    </a:ext>
                  </a:extLst>
                </a:gridCol>
                <a:gridCol w="877486">
                  <a:extLst>
                    <a:ext uri="{9D8B030D-6E8A-4147-A177-3AD203B41FA5}">
                      <a16:colId xmlns:a16="http://schemas.microsoft.com/office/drawing/2014/main" val="3745941546"/>
                    </a:ext>
                  </a:extLst>
                </a:gridCol>
                <a:gridCol w="877486">
                  <a:extLst>
                    <a:ext uri="{9D8B030D-6E8A-4147-A177-3AD203B41FA5}">
                      <a16:colId xmlns:a16="http://schemas.microsoft.com/office/drawing/2014/main" val="1803828813"/>
                    </a:ext>
                  </a:extLst>
                </a:gridCol>
                <a:gridCol w="840924">
                  <a:extLst>
                    <a:ext uri="{9D8B030D-6E8A-4147-A177-3AD203B41FA5}">
                      <a16:colId xmlns:a16="http://schemas.microsoft.com/office/drawing/2014/main" val="1330789651"/>
                    </a:ext>
                  </a:extLst>
                </a:gridCol>
                <a:gridCol w="877486">
                  <a:extLst>
                    <a:ext uri="{9D8B030D-6E8A-4147-A177-3AD203B41FA5}">
                      <a16:colId xmlns:a16="http://schemas.microsoft.com/office/drawing/2014/main" val="3287548182"/>
                    </a:ext>
                  </a:extLst>
                </a:gridCol>
                <a:gridCol w="932331">
                  <a:extLst>
                    <a:ext uri="{9D8B030D-6E8A-4147-A177-3AD203B41FA5}">
                      <a16:colId xmlns:a16="http://schemas.microsoft.com/office/drawing/2014/main" val="367311315"/>
                    </a:ext>
                  </a:extLst>
                </a:gridCol>
              </a:tblGrid>
              <a:tr h="182880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Process restrictions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Results of optimization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565905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Liquor flow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Average solids</a:t>
                      </a:r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, </a:t>
                      </a:r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g/L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Productivity of refinery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Content of  -45 um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Average Lk of Spent liquor</a:t>
                      </a:r>
                      <a:endParaRPr lang="en-US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Chemical Yield</a:t>
                      </a:r>
                      <a:r>
                        <a:rPr lang="ru-RU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, %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46494356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1712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711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117,9</a:t>
                      </a:r>
                      <a:endParaRPr lang="ru-RU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21,7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0,29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51,</a:t>
                      </a:r>
                      <a:r>
                        <a:rPr lang="en-US" sz="1200" b="1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4</a:t>
                      </a:r>
                      <a:endParaRPr lang="ru-RU" sz="1200" b="1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778444084"/>
                  </a:ext>
                </a:extLst>
              </a:tr>
              <a:tr h="182880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Effect</a:t>
                      </a:r>
                      <a:r>
                        <a:rPr lang="en-US" sz="1200" u="none" strike="noStrike" kern="1200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:</a:t>
                      </a:r>
                      <a:endParaRPr lang="ru-RU" sz="1200" u="none" strike="noStrike" kern="12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0" i="0" u="none" strike="noStrike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-12,1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 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-1,2</a:t>
                      </a:r>
                      <a:endParaRPr lang="ru-RU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218609823"/>
                  </a:ext>
                </a:extLst>
              </a:tr>
            </a:tbl>
          </a:graphicData>
        </a:graphic>
      </p:graphicFrame>
      <p:sp>
        <p:nvSpPr>
          <p:cNvPr id="37" name="Овал 36">
            <a:extLst>
              <a:ext uri="{FF2B5EF4-FFF2-40B4-BE49-F238E27FC236}">
                <a16:creationId xmlns:a16="http://schemas.microsoft.com/office/drawing/2014/main" id="{0C549A95-B5EB-4CB1-98C1-FC81F7612AF3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599846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805709" y="304800"/>
            <a:ext cx="7772400" cy="914400"/>
          </a:xfrm>
        </p:spPr>
        <p:txBody>
          <a:bodyPr/>
          <a:lstStyle/>
          <a:p>
            <a:r>
              <a:rPr lang="en-US" sz="3600" dirty="0"/>
              <a:t>Online Refinery Optimization </a:t>
            </a:r>
            <a:endParaRPr lang="en-US" altLang="en-US" sz="3600" dirty="0"/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9FCF780F-5B62-4848-80CA-FB84A39F4497}"/>
              </a:ext>
            </a:extLst>
          </p:cNvPr>
          <p:cNvSpPr/>
          <p:nvPr/>
        </p:nvSpPr>
        <p:spPr bwMode="auto">
          <a:xfrm>
            <a:off x="433080" y="1268242"/>
            <a:ext cx="11325839" cy="4980158"/>
          </a:xfrm>
          <a:prstGeom prst="cloudCallout">
            <a:avLst>
              <a:gd name="adj1" fmla="val -38261"/>
              <a:gd name="adj2" fmla="val -18912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306FEFEA-42CA-44C3-B7A2-1138C0D9F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28" y="990600"/>
            <a:ext cx="2274959" cy="18853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D857179B-99CA-4C01-89EF-ACB69C64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828" y="2972300"/>
            <a:ext cx="1412915" cy="10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5841C68-9508-474E-A50A-FA5FFD15DE16}"/>
              </a:ext>
            </a:extLst>
          </p:cNvPr>
          <p:cNvSpPr txBox="1"/>
          <p:nvPr/>
        </p:nvSpPr>
        <p:spPr>
          <a:xfrm>
            <a:off x="6751485" y="2075691"/>
            <a:ext cx="5181600" cy="2643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Absolute stability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Automatic solution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Constant calculation time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Smartphone or PC is enough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Computing time:</a:t>
            </a:r>
          </a:p>
          <a:p>
            <a:pPr>
              <a:lnSpc>
                <a:spcPct val="120000"/>
              </a:lnSpc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     - one iteration – sec / msec</a:t>
            </a:r>
          </a:p>
          <a:p>
            <a:pPr>
              <a:lnSpc>
                <a:spcPct val="120000"/>
              </a:lnSpc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     - optimal search – minutes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995391F-BF03-428E-83FE-6BFD89512AB1}"/>
              </a:ext>
            </a:extLst>
          </p:cNvPr>
          <p:cNvSpPr/>
          <p:nvPr/>
        </p:nvSpPr>
        <p:spPr>
          <a:xfrm>
            <a:off x="6794492" y="1532106"/>
            <a:ext cx="32816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baseline="0" dirty="0">
                <a:solidFill>
                  <a:schemeClr val="bg2"/>
                </a:solidFill>
                <a:latin typeface="+mn-lt"/>
              </a:rPr>
              <a:t>Deep Neural Network</a:t>
            </a:r>
            <a:endParaRPr lang="en-US" sz="2400" kern="0" baseline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200C7-D10E-4227-9837-20362F93DE51}"/>
              </a:ext>
            </a:extLst>
          </p:cNvPr>
          <p:cNvSpPr txBox="1"/>
          <p:nvPr/>
        </p:nvSpPr>
        <p:spPr>
          <a:xfrm>
            <a:off x="1934174" y="3087763"/>
            <a:ext cx="5181600" cy="26437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Unstable solution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Manual control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Unpredictable calculation time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Cloud or cluster computing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Computing time:</a:t>
            </a:r>
          </a:p>
          <a:p>
            <a:pPr>
              <a:lnSpc>
                <a:spcPct val="120000"/>
              </a:lnSpc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     - one iteration – hours</a:t>
            </a:r>
          </a:p>
          <a:p>
            <a:pPr>
              <a:lnSpc>
                <a:spcPct val="120000"/>
              </a:lnSpc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     - optimal search – days or months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EF1E43A-47A8-4B76-A542-CE0520D1A623}"/>
              </a:ext>
            </a:extLst>
          </p:cNvPr>
          <p:cNvSpPr/>
          <p:nvPr/>
        </p:nvSpPr>
        <p:spPr>
          <a:xfrm>
            <a:off x="2254340" y="2544178"/>
            <a:ext cx="35637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baseline="0" dirty="0">
                <a:solidFill>
                  <a:schemeClr val="bg2"/>
                </a:solidFill>
                <a:latin typeface="+mn-lt"/>
              </a:rPr>
              <a:t>Traditional</a:t>
            </a:r>
            <a:r>
              <a:rPr lang="ru-RU" altLang="en-US" sz="2400" kern="0" baseline="0" dirty="0">
                <a:solidFill>
                  <a:schemeClr val="bg2"/>
                </a:solidFill>
                <a:latin typeface="+mn-lt"/>
              </a:rPr>
              <a:t> </a:t>
            </a:r>
            <a:r>
              <a:rPr lang="en-US" altLang="en-US" sz="2400" kern="0" baseline="0" dirty="0">
                <a:solidFill>
                  <a:schemeClr val="bg2"/>
                </a:solidFill>
                <a:latin typeface="+mn-lt"/>
              </a:rPr>
              <a:t>Digital Twin</a:t>
            </a:r>
            <a:endParaRPr lang="en-US" sz="2400" kern="0" baseline="0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28DEC2E7-52C8-40CF-A48C-7B549840310B}"/>
              </a:ext>
            </a:extLst>
          </p:cNvPr>
          <p:cNvGrpSpPr/>
          <p:nvPr/>
        </p:nvGrpSpPr>
        <p:grpSpPr>
          <a:xfrm>
            <a:off x="7115774" y="4619197"/>
            <a:ext cx="2726137" cy="1729434"/>
            <a:chOff x="7666676" y="4658273"/>
            <a:chExt cx="2726137" cy="1729434"/>
          </a:xfrm>
        </p:grpSpPr>
        <p:pic>
          <p:nvPicPr>
            <p:cNvPr id="30" name="Picture 6" descr="https://master28.ru/images/NewBorders/PNG/borders-new-16.png">
              <a:extLst>
                <a:ext uri="{FF2B5EF4-FFF2-40B4-BE49-F238E27FC236}">
                  <a16:creationId xmlns:a16="http://schemas.microsoft.com/office/drawing/2014/main" id="{32BA80BF-4108-4BED-B376-12E4F39A09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66676" y="4674314"/>
              <a:ext cx="1237156" cy="1237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6" descr="https://master28.ru/images/NewBorders/PNG/borders-new-16.png">
              <a:extLst>
                <a:ext uri="{FF2B5EF4-FFF2-40B4-BE49-F238E27FC236}">
                  <a16:creationId xmlns:a16="http://schemas.microsoft.com/office/drawing/2014/main" id="{E9F1D6F2-A165-448E-9315-8C103E3A99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04217" y="5150551"/>
              <a:ext cx="1237156" cy="1237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6" descr="https://master28.ru/images/NewBorders/PNG/borders-new-16.png">
              <a:extLst>
                <a:ext uri="{FF2B5EF4-FFF2-40B4-BE49-F238E27FC236}">
                  <a16:creationId xmlns:a16="http://schemas.microsoft.com/office/drawing/2014/main" id="{9627C062-E04C-4792-9178-3B0EC6EBE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5657" y="4658273"/>
              <a:ext cx="1237156" cy="1237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40D59C0-8FE5-462E-993B-99A6A9FE9748}"/>
                </a:ext>
              </a:extLst>
            </p:cNvPr>
            <p:cNvSpPr txBox="1"/>
            <p:nvPr/>
          </p:nvSpPr>
          <p:spPr>
            <a:xfrm>
              <a:off x="7885144" y="5123615"/>
              <a:ext cx="80021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baseline="0" dirty="0">
                  <a:solidFill>
                    <a:schemeClr val="accent5">
                      <a:lumMod val="50000"/>
                    </a:schemeClr>
                  </a:solidFill>
                </a:rPr>
                <a:t>Faster</a:t>
              </a:r>
              <a:endParaRPr lang="ru-RU" sz="1600" i="1" baseline="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51E3E962-E4A1-4838-9467-23079D1D1473}"/>
                </a:ext>
              </a:extLst>
            </p:cNvPr>
            <p:cNvSpPr/>
            <p:nvPr/>
          </p:nvSpPr>
          <p:spPr bwMode="auto">
            <a:xfrm>
              <a:off x="8616868" y="5791200"/>
              <a:ext cx="286964" cy="10209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4CE3CD9D-2FB2-4CE0-8CD5-D246C4CD4C39}"/>
                </a:ext>
              </a:extLst>
            </p:cNvPr>
            <p:cNvSpPr/>
            <p:nvPr/>
          </p:nvSpPr>
          <p:spPr bwMode="auto">
            <a:xfrm>
              <a:off x="9982200" y="5791200"/>
              <a:ext cx="396714" cy="10209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82080953-85F0-44BF-9B94-D8E12A04B8F1}"/>
                </a:ext>
              </a:extLst>
            </p:cNvPr>
            <p:cNvSpPr/>
            <p:nvPr/>
          </p:nvSpPr>
          <p:spPr bwMode="auto">
            <a:xfrm>
              <a:off x="9275615" y="6248400"/>
              <a:ext cx="396714" cy="102092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0124EA7-AA7C-440B-9722-EF243FFB5A8D}"/>
                </a:ext>
              </a:extLst>
            </p:cNvPr>
            <p:cNvSpPr txBox="1"/>
            <p:nvPr/>
          </p:nvSpPr>
          <p:spPr>
            <a:xfrm>
              <a:off x="8553756" y="5642563"/>
              <a:ext cx="93807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baseline="0" dirty="0">
                  <a:solidFill>
                    <a:schemeClr val="accent5">
                      <a:lumMod val="50000"/>
                    </a:schemeClr>
                  </a:solidFill>
                </a:rPr>
                <a:t>Simpler</a:t>
              </a:r>
              <a:endParaRPr lang="ru-RU" sz="1600" i="1" baseline="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885F015-64A3-46DF-8A4C-54C3D2C6C5E5}"/>
                </a:ext>
              </a:extLst>
            </p:cNvPr>
            <p:cNvSpPr txBox="1"/>
            <p:nvPr/>
          </p:nvSpPr>
          <p:spPr>
            <a:xfrm>
              <a:off x="9275615" y="5105504"/>
              <a:ext cx="100380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None/>
              </a:pPr>
              <a:r>
                <a:rPr lang="en-US" sz="1600" i="1" baseline="0" dirty="0">
                  <a:solidFill>
                    <a:schemeClr val="accent5">
                      <a:lumMod val="50000"/>
                    </a:schemeClr>
                  </a:solidFill>
                </a:rPr>
                <a:t>Cheaper</a:t>
              </a:r>
              <a:endParaRPr lang="ru-RU" sz="1600" i="1" baseline="0" dirty="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Овал 20">
            <a:extLst>
              <a:ext uri="{FF2B5EF4-FFF2-40B4-BE49-F238E27FC236}">
                <a16:creationId xmlns:a16="http://schemas.microsoft.com/office/drawing/2014/main" id="{24A19256-F791-4D51-BAEC-A7E22E2C2CE7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342318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16E7446-6625-4A83-8FFE-AEEAF645D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455613"/>
            <a:ext cx="7483476" cy="611187"/>
          </a:xfrm>
        </p:spPr>
        <p:txBody>
          <a:bodyPr/>
          <a:lstStyle/>
          <a:p>
            <a:r>
              <a:rPr lang="en-US" altLang="en-US" sz="3600" dirty="0"/>
              <a:t>Next Generation of Digital Twins</a:t>
            </a:r>
          </a:p>
        </p:txBody>
      </p:sp>
      <p:sp>
        <p:nvSpPr>
          <p:cNvPr id="27" name="Пузырек для мыслей: облако 26">
            <a:extLst>
              <a:ext uri="{FF2B5EF4-FFF2-40B4-BE49-F238E27FC236}">
                <a16:creationId xmlns:a16="http://schemas.microsoft.com/office/drawing/2014/main" id="{CE025D78-CC11-4063-BB46-9F9F4CE27944}"/>
              </a:ext>
            </a:extLst>
          </p:cNvPr>
          <p:cNvSpPr/>
          <p:nvPr/>
        </p:nvSpPr>
        <p:spPr bwMode="auto">
          <a:xfrm>
            <a:off x="4964571" y="2818926"/>
            <a:ext cx="2700788" cy="1809528"/>
          </a:xfrm>
          <a:prstGeom prst="cloudCallout">
            <a:avLst>
              <a:gd name="adj1" fmla="val -15559"/>
              <a:gd name="adj2" fmla="val 20900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71F51D1-91B6-4F67-A8C7-7F3E34257FE9}"/>
              </a:ext>
            </a:extLst>
          </p:cNvPr>
          <p:cNvSpPr txBox="1"/>
          <p:nvPr/>
        </p:nvSpPr>
        <p:spPr>
          <a:xfrm>
            <a:off x="1719577" y="2917777"/>
            <a:ext cx="28194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Multivariable problems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449A32-F8E4-41F3-B520-A97189AED104}"/>
              </a:ext>
            </a:extLst>
          </p:cNvPr>
          <p:cNvSpPr txBox="1"/>
          <p:nvPr/>
        </p:nvSpPr>
        <p:spPr>
          <a:xfrm>
            <a:off x="2064148" y="3846904"/>
            <a:ext cx="22860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Strict relations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67A0343-C02D-4D85-B9D7-4FEC648B4E3E}"/>
              </a:ext>
            </a:extLst>
          </p:cNvPr>
          <p:cNvSpPr txBox="1"/>
          <p:nvPr/>
        </p:nvSpPr>
        <p:spPr>
          <a:xfrm>
            <a:off x="2416953" y="4275169"/>
            <a:ext cx="267316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Parametrical stability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4C923C-A134-4F66-9D83-B2AFBE2BFD96}"/>
              </a:ext>
            </a:extLst>
          </p:cNvPr>
          <p:cNvSpPr txBox="1"/>
          <p:nvPr/>
        </p:nvSpPr>
        <p:spPr>
          <a:xfrm>
            <a:off x="1393481" y="3370536"/>
            <a:ext cx="60960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Explainability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1AA739-289E-4090-888B-59CEE3462C79}"/>
              </a:ext>
            </a:extLst>
          </p:cNvPr>
          <p:cNvSpPr txBox="1"/>
          <p:nvPr/>
        </p:nvSpPr>
        <p:spPr>
          <a:xfrm rot="16200000">
            <a:off x="-1357680" y="3620156"/>
            <a:ext cx="4268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Traditional Digital Twins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17D33294-6643-4B14-BB37-46662F9A3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318" y="2541284"/>
            <a:ext cx="2274959" cy="188530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0907E222-5005-4D71-BF82-0AA8E7CFAE33}"/>
              </a:ext>
            </a:extLst>
          </p:cNvPr>
          <p:cNvSpPr txBox="1"/>
          <p:nvPr/>
        </p:nvSpPr>
        <p:spPr>
          <a:xfrm>
            <a:off x="3554210" y="1023632"/>
            <a:ext cx="4954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Computational Fluid Dynamics</a:t>
            </a:r>
            <a:endParaRPr lang="ru-RU" sz="36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75B45D8-139C-4665-A5C4-BC81A2620895}"/>
              </a:ext>
            </a:extLst>
          </p:cNvPr>
          <p:cNvSpPr txBox="1"/>
          <p:nvPr/>
        </p:nvSpPr>
        <p:spPr>
          <a:xfrm>
            <a:off x="2618155" y="1507418"/>
            <a:ext cx="28194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Design</a:t>
            </a: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Dependency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B83EF16-6C88-4567-8355-F5774AFB4A60}"/>
              </a:ext>
            </a:extLst>
          </p:cNvPr>
          <p:cNvSpPr txBox="1"/>
          <p:nvPr/>
        </p:nvSpPr>
        <p:spPr>
          <a:xfrm>
            <a:off x="4540706" y="1969512"/>
            <a:ext cx="28194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Accurate</a:t>
            </a:r>
            <a:r>
              <a:rPr lang="ru-RU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</a:t>
            </a:r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&amp; Complicity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95C56D3-5E93-446A-852F-1A2737CBB366}"/>
              </a:ext>
            </a:extLst>
          </p:cNvPr>
          <p:cNvSpPr txBox="1"/>
          <p:nvPr/>
        </p:nvSpPr>
        <p:spPr>
          <a:xfrm>
            <a:off x="6203319" y="1609406"/>
            <a:ext cx="28194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R</a:t>
            </a:r>
            <a:r>
              <a:rPr lang="en-US" sz="2800" i="0" kern="1200" dirty="0">
                <a:solidFill>
                  <a:schemeClr val="bg1">
                    <a:lumMod val="60000"/>
                    <a:lumOff val="40000"/>
                  </a:schemeClr>
                </a:solidFill>
                <a:effectLst/>
                <a:latin typeface="+mn-lt"/>
                <a:ea typeface="+mn-ea"/>
                <a:cs typeface="+mn-cs"/>
              </a:rPr>
              <a:t>eproducibility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72542B0-AEDE-49C3-A7EC-BFB68895AE66}"/>
              </a:ext>
            </a:extLst>
          </p:cNvPr>
          <p:cNvSpPr txBox="1"/>
          <p:nvPr/>
        </p:nvSpPr>
        <p:spPr>
          <a:xfrm>
            <a:off x="4114800" y="2395073"/>
            <a:ext cx="247987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60000"/>
                    <a:lumOff val="40000"/>
                  </a:schemeClr>
                </a:solidFill>
              </a:rPr>
              <a:t>Scalability</a:t>
            </a:r>
            <a:endParaRPr lang="ru-RU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9A39803-AFE3-4FCE-A445-7F62B8B2F8B7}"/>
              </a:ext>
            </a:extLst>
          </p:cNvPr>
          <p:cNvSpPr txBox="1"/>
          <p:nvPr/>
        </p:nvSpPr>
        <p:spPr>
          <a:xfrm rot="5400000">
            <a:off x="9093165" y="3620156"/>
            <a:ext cx="42683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</a:rPr>
              <a:t>Machine Learning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63542D6-4B13-439A-B3F8-61387284B121}"/>
              </a:ext>
            </a:extLst>
          </p:cNvPr>
          <p:cNvSpPr txBox="1"/>
          <p:nvPr/>
        </p:nvSpPr>
        <p:spPr>
          <a:xfrm>
            <a:off x="7856594" y="3048389"/>
            <a:ext cx="2924982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</a:rPr>
              <a:t>Unknown dependences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278EF6E-C6A3-48D2-96F6-CABA0332E31A}"/>
              </a:ext>
            </a:extLst>
          </p:cNvPr>
          <p:cNvSpPr txBox="1"/>
          <p:nvPr/>
        </p:nvSpPr>
        <p:spPr>
          <a:xfrm>
            <a:off x="7697781" y="3679864"/>
            <a:ext cx="2700788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00B050"/>
                </a:solidFill>
              </a:rPr>
              <a:t>Probability estimation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60E057D-2F9E-44CB-8F73-ADA0081B3B1C}"/>
              </a:ext>
            </a:extLst>
          </p:cNvPr>
          <p:cNvSpPr txBox="1"/>
          <p:nvPr/>
        </p:nvSpPr>
        <p:spPr>
          <a:xfrm>
            <a:off x="7375856" y="4254714"/>
            <a:ext cx="1430194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Adaptivity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8F943CD-3507-4463-A7D7-79F5F7439E17}"/>
              </a:ext>
            </a:extLst>
          </p:cNvPr>
          <p:cNvSpPr txBox="1"/>
          <p:nvPr/>
        </p:nvSpPr>
        <p:spPr>
          <a:xfrm>
            <a:off x="8156694" y="2461553"/>
            <a:ext cx="1430194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kern="1200" dirty="0">
                <a:solidFill>
                  <a:srgbClr val="00B050"/>
                </a:solidFill>
                <a:effectLst/>
                <a:latin typeface="+mn-lt"/>
                <a:ea typeface="+mn-ea"/>
                <a:cs typeface="+mn-cs"/>
              </a:rPr>
              <a:t>Quickness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84163C-687C-4323-8464-3DA6A567B9CB}"/>
              </a:ext>
            </a:extLst>
          </p:cNvPr>
          <p:cNvSpPr txBox="1"/>
          <p:nvPr/>
        </p:nvSpPr>
        <p:spPr>
          <a:xfrm>
            <a:off x="3473328" y="5725645"/>
            <a:ext cx="49541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accent5">
                    <a:lumMod val="25000"/>
                  </a:schemeClr>
                </a:solidFill>
              </a:rPr>
              <a:t>Refinery</a:t>
            </a:r>
            <a:endParaRPr lang="ru-RU" sz="36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5E220BBA-63AE-48F0-80DA-C5CC6EC05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404" y="3209467"/>
            <a:ext cx="1412915" cy="1099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4C9B168-CC8D-47A6-AE8A-9859D8CDC46A}"/>
              </a:ext>
            </a:extLst>
          </p:cNvPr>
          <p:cNvSpPr txBox="1"/>
          <p:nvPr/>
        </p:nvSpPr>
        <p:spPr>
          <a:xfrm>
            <a:off x="5600778" y="4631764"/>
            <a:ext cx="3266139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Data consistency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526DA3C-3E2E-4C84-9392-BA05407BB3B2}"/>
              </a:ext>
            </a:extLst>
          </p:cNvPr>
          <p:cNvSpPr txBox="1"/>
          <p:nvPr/>
        </p:nvSpPr>
        <p:spPr>
          <a:xfrm>
            <a:off x="5950405" y="5425845"/>
            <a:ext cx="3266139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Data availability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3E94740-3BEA-4F34-8FC5-0C7FA8C68C67}"/>
              </a:ext>
            </a:extLst>
          </p:cNvPr>
          <p:cNvSpPr txBox="1"/>
          <p:nvPr/>
        </p:nvSpPr>
        <p:spPr>
          <a:xfrm>
            <a:off x="4197933" y="5034530"/>
            <a:ext cx="3266139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Data completeness</a:t>
            </a:r>
            <a:endParaRPr lang="ru-RU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0C390067-C5D0-4FCA-87FD-33B2E73D5079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7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516E7446-6625-4A83-8FFE-AEEAF645D7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5475" y="455613"/>
            <a:ext cx="9585325" cy="611187"/>
          </a:xfrm>
        </p:spPr>
        <p:txBody>
          <a:bodyPr/>
          <a:lstStyle/>
          <a:p>
            <a:r>
              <a:rPr lang="en-US" altLang="en-US" sz="3600" dirty="0"/>
              <a:t>About the Presenter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7A0CADA4-5C5D-4E04-8386-E03E7D9ED0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25475" y="1219200"/>
            <a:ext cx="10956925" cy="4495800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altLang="en-US" sz="2400" dirty="0"/>
              <a:t>Vladimir Golubev, RUSAL Engineering &amp; Research Center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Head of Mathematical Modeling Department,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PhD in metallurgy</a:t>
            </a:r>
            <a:r>
              <a:rPr lang="ru-RU" altLang="en-US" sz="2400" dirty="0"/>
              <a:t> (2007)</a:t>
            </a:r>
            <a:r>
              <a:rPr lang="en-US" altLang="en-US" sz="2400" dirty="0"/>
              <a:t>,</a:t>
            </a:r>
          </a:p>
          <a:p>
            <a:pPr lvl="1">
              <a:lnSpc>
                <a:spcPct val="120000"/>
              </a:lnSpc>
            </a:pPr>
            <a:r>
              <a:rPr lang="en-US" altLang="en-US" sz="2400" dirty="0"/>
              <a:t>18 years of experience, author of 6 books and &gt;50 scientific papers.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Areas of Interests: simulation of process systems, CFD, machine learning, automation in alumina production.</a:t>
            </a:r>
            <a:endParaRPr lang="en-US" altLang="en-US" sz="2400" dirty="0"/>
          </a:p>
          <a:p>
            <a:pPr>
              <a:lnSpc>
                <a:spcPct val="120000"/>
              </a:lnSpc>
            </a:pPr>
            <a:r>
              <a:rPr lang="en-US" altLang="en-US" sz="2400" dirty="0"/>
              <a:t>List of co-authors: </a:t>
            </a:r>
            <a:r>
              <a:rPr lang="en-US" sz="2400" dirty="0"/>
              <a:t>Dmitriy Mayorov, Evgeniy Fomichev, Dmitriy Chistyakov,</a:t>
            </a:r>
            <a:r>
              <a:rPr lang="ru-RU" sz="2400" dirty="0"/>
              <a:t> </a:t>
            </a:r>
            <a:r>
              <a:rPr lang="en-US" sz="2400" dirty="0"/>
              <a:t>Iliya Blednykh</a:t>
            </a:r>
            <a:endParaRPr lang="en-US" altLang="en-US" sz="2400" dirty="0"/>
          </a:p>
          <a:p>
            <a:pPr>
              <a:lnSpc>
                <a:spcPct val="120000"/>
              </a:lnSpc>
            </a:pPr>
            <a:r>
              <a:rPr lang="en-US" altLang="en-US" sz="2400" dirty="0"/>
              <a:t>No conflict of interest to declare</a:t>
            </a:r>
          </a:p>
          <a:p>
            <a:pPr>
              <a:lnSpc>
                <a:spcPct val="120000"/>
              </a:lnSpc>
            </a:pPr>
            <a:r>
              <a:rPr lang="en-US" altLang="en-US" sz="2400" dirty="0"/>
              <a:t>E-mail: vladimir.golubev2@rusal.com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CF46473-2AE8-458E-9A6C-AB7F0B03AA7B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350DBF8-19B6-4E82-82CF-71B556ED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5613"/>
            <a:ext cx="8305800" cy="534987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2"/>
                </a:solidFill>
              </a:rPr>
              <a:t>Adjusted </a:t>
            </a:r>
            <a:r>
              <a:rPr lang="en-US" altLang="en-US" sz="3600" dirty="0"/>
              <a:t>M</a:t>
            </a:r>
            <a:r>
              <a:rPr lang="en-US" altLang="en-US" sz="3600" dirty="0">
                <a:solidFill>
                  <a:schemeClr val="bg2"/>
                </a:solidFill>
              </a:rPr>
              <a:t>etal Balance</a:t>
            </a:r>
            <a:endParaRPr lang="en-US" altLang="en-US" sz="3600" dirty="0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182331C1-547F-487B-A8C4-74E64D1522F7}"/>
              </a:ext>
            </a:extLst>
          </p:cNvPr>
          <p:cNvGrpSpPr/>
          <p:nvPr/>
        </p:nvGrpSpPr>
        <p:grpSpPr>
          <a:xfrm>
            <a:off x="382934" y="1391021"/>
            <a:ext cx="11280400" cy="1998828"/>
            <a:chOff x="381000" y="1613242"/>
            <a:chExt cx="11280400" cy="1998828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F1182EE2-FDAE-4775-8C97-4BC4A582BA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5202" y="1747649"/>
              <a:ext cx="3219450" cy="1485900"/>
            </a:xfrm>
            <a:prstGeom prst="rect">
              <a:avLst/>
            </a:prstGeom>
            <a:ln w="19050">
              <a:solidFill>
                <a:schemeClr val="bg2"/>
              </a:solidFill>
            </a:ln>
          </p:spPr>
        </p:pic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9CE56E6F-3271-4481-A916-8DF4BC341E5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4652" y="1976249"/>
              <a:ext cx="211455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2" name="Прямая со стрелкой 21">
              <a:extLst>
                <a:ext uri="{FF2B5EF4-FFF2-40B4-BE49-F238E27FC236}">
                  <a16:creationId xmlns:a16="http://schemas.microsoft.com/office/drawing/2014/main" id="{A19082F7-890B-4469-98BC-2AB29270AFC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204652" y="2890649"/>
              <a:ext cx="211455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C20A98-91B4-4D20-8D07-2C03027C1602}"/>
                </a:ext>
              </a:extLst>
            </p:cNvPr>
            <p:cNvSpPr txBox="1"/>
            <p:nvPr/>
          </p:nvSpPr>
          <p:spPr>
            <a:xfrm>
              <a:off x="381000" y="1761897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0" baseline="0" dirty="0">
                  <a:solidFill>
                    <a:schemeClr val="bg2"/>
                  </a:solidFill>
                </a:rPr>
                <a:t>Bauxite slurry</a:t>
              </a:r>
              <a:endParaRPr lang="ru-RU" sz="1600" b="0" baseline="0" dirty="0" err="1">
                <a:solidFill>
                  <a:schemeClr val="bg2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AA72D17-B66E-4524-B857-5AB42D9D06D7}"/>
                </a:ext>
              </a:extLst>
            </p:cNvPr>
            <p:cNvSpPr txBox="1"/>
            <p:nvPr/>
          </p:nvSpPr>
          <p:spPr>
            <a:xfrm>
              <a:off x="9384924" y="2688136"/>
              <a:ext cx="2276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0" baseline="0" dirty="0">
                  <a:solidFill>
                    <a:schemeClr val="bg2"/>
                  </a:solidFill>
                </a:rPr>
                <a:t>Digested Slurry. Solids</a:t>
              </a:r>
              <a:endParaRPr lang="ru-RU" sz="1600" b="0" baseline="0" dirty="0" err="1">
                <a:solidFill>
                  <a:schemeClr val="bg2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F9094C1-B5AF-4625-B08F-86DD0F067841}"/>
                </a:ext>
              </a:extLst>
            </p:cNvPr>
            <p:cNvSpPr txBox="1"/>
            <p:nvPr/>
          </p:nvSpPr>
          <p:spPr>
            <a:xfrm>
              <a:off x="9362064" y="1800565"/>
              <a:ext cx="2276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0" baseline="0" dirty="0">
                  <a:solidFill>
                    <a:schemeClr val="bg2"/>
                  </a:solidFill>
                </a:rPr>
                <a:t>Digested Slurry. Liquor</a:t>
              </a:r>
              <a:endParaRPr lang="ru-RU" sz="1600" b="0" baseline="0" dirty="0" err="1">
                <a:solidFill>
                  <a:schemeClr val="bg2"/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A58B905-AF0D-4287-9B5E-742B6C0858F7}"/>
                </a:ext>
              </a:extLst>
            </p:cNvPr>
            <p:cNvSpPr txBox="1"/>
            <p:nvPr/>
          </p:nvSpPr>
          <p:spPr>
            <a:xfrm>
              <a:off x="4887302" y="3273516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600" baseline="0" dirty="0">
                  <a:solidFill>
                    <a:schemeClr val="bg2"/>
                  </a:solidFill>
                </a:rPr>
                <a:t>Digestion</a:t>
              </a:r>
              <a:endParaRPr lang="ru-RU" sz="1600" baseline="0" dirty="0" err="1">
                <a:solidFill>
                  <a:schemeClr val="bg2"/>
                </a:solidFill>
              </a:endParaRPr>
            </a:p>
          </p:txBody>
        </p:sp>
        <p:cxnSp>
          <p:nvCxnSpPr>
            <p:cNvPr id="35" name="Прямая со стрелкой 34">
              <a:extLst>
                <a:ext uri="{FF2B5EF4-FFF2-40B4-BE49-F238E27FC236}">
                  <a16:creationId xmlns:a16="http://schemas.microsoft.com/office/drawing/2014/main" id="{2C1BC8CA-EF1F-4CAF-B258-EF556839BEDB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89702" y="1976249"/>
              <a:ext cx="20955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5A10C89-6BA5-4315-95E9-94AAC9286C2E}"/>
                    </a:ext>
                  </a:extLst>
                </p:cNvPr>
                <p:cNvSpPr txBox="1"/>
                <p:nvPr/>
              </p:nvSpPr>
              <p:spPr>
                <a:xfrm>
                  <a:off x="1889702" y="1638531"/>
                  <a:ext cx="1925912" cy="2475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𝒎𝒆𝒔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𝟏𝟎𝟎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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𝟓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𝒌𝒈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C5A10C89-6BA5-4315-95E9-94AAC9286C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9702" y="1638531"/>
                  <a:ext cx="1925912" cy="247568"/>
                </a:xfrm>
                <a:prstGeom prst="rect">
                  <a:avLst/>
                </a:prstGeom>
                <a:blipFill>
                  <a:blip r:embed="rId4"/>
                  <a:stretch>
                    <a:fillRect b="-3414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44DE081-5731-465D-9FE5-440CB796641F}"/>
                    </a:ext>
                  </a:extLst>
                </p:cNvPr>
                <p:cNvSpPr txBox="1"/>
                <p:nvPr/>
              </p:nvSpPr>
              <p:spPr>
                <a:xfrm>
                  <a:off x="1896044" y="2066358"/>
                  <a:ext cx="1648593" cy="312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𝒂𝒅𝒋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𝟗𝟓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044DE081-5731-465D-9FE5-440CB79664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6044" y="2066358"/>
                  <a:ext cx="1648593" cy="312330"/>
                </a:xfrm>
                <a:prstGeom prst="rect">
                  <a:avLst/>
                </a:prstGeom>
                <a:blipFill>
                  <a:blip r:embed="rId5"/>
                  <a:stretch>
                    <a:fillRect t="-3922" b="-235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D919CC6-99A9-4F8F-B5F2-5C9968AE322B}"/>
                    </a:ext>
                  </a:extLst>
                </p:cNvPr>
                <p:cNvSpPr txBox="1"/>
                <p:nvPr/>
              </p:nvSpPr>
              <p:spPr>
                <a:xfrm>
                  <a:off x="7343262" y="1613242"/>
                  <a:ext cx="1655005" cy="2475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𝒎𝒆𝒔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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𝒌𝒈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FD919CC6-99A9-4F8F-B5F2-5C9968AE32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262" y="1613242"/>
                  <a:ext cx="1655005" cy="247568"/>
                </a:xfrm>
                <a:prstGeom prst="rect">
                  <a:avLst/>
                </a:prstGeom>
                <a:blipFill>
                  <a:blip r:embed="rId6"/>
                  <a:stretch>
                    <a:fillRect l="-1107" r="-1107" b="-3414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9EC8A9F-84CF-446E-B8A6-1C35E1BE77D5}"/>
                    </a:ext>
                  </a:extLst>
                </p:cNvPr>
                <p:cNvSpPr txBox="1"/>
                <p:nvPr/>
              </p:nvSpPr>
              <p:spPr>
                <a:xfrm>
                  <a:off x="7349604" y="2041069"/>
                  <a:ext cx="1327992" cy="312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𝒂𝒅𝒋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9EC8A9F-84CF-446E-B8A6-1C35E1BE77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9604" y="2041069"/>
                  <a:ext cx="1327992" cy="312330"/>
                </a:xfrm>
                <a:prstGeom prst="rect">
                  <a:avLst/>
                </a:prstGeom>
                <a:blipFill>
                  <a:blip r:embed="rId7"/>
                  <a:stretch>
                    <a:fillRect l="-1376" t="-1923" r="-4128" b="-2115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97DDB38-70B8-4F73-ADE0-D49E87906E94}"/>
                    </a:ext>
                  </a:extLst>
                </p:cNvPr>
                <p:cNvSpPr txBox="1"/>
                <p:nvPr/>
              </p:nvSpPr>
              <p:spPr>
                <a:xfrm>
                  <a:off x="7343262" y="2547047"/>
                  <a:ext cx="1836144" cy="24756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𝒎𝒆𝒔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𝟏𝟒𝟎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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𝟑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𝒌𝒈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597DDB38-70B8-4F73-ADE0-D49E87906E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3262" y="2547047"/>
                  <a:ext cx="1836144" cy="247568"/>
                </a:xfrm>
                <a:prstGeom prst="rect">
                  <a:avLst/>
                </a:prstGeom>
                <a:blipFill>
                  <a:blip r:embed="rId8"/>
                  <a:stretch>
                    <a:fillRect b="-34146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1FCB287-650E-43E1-932D-FE5FDC1A9FBB}"/>
                    </a:ext>
                  </a:extLst>
                </p:cNvPr>
                <p:cNvSpPr txBox="1"/>
                <p:nvPr/>
              </p:nvSpPr>
              <p:spPr>
                <a:xfrm>
                  <a:off x="7349604" y="2974874"/>
                  <a:ext cx="1451423" cy="312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𝒂𝒅𝒋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𝟏𝟒𝟏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61FCB287-650E-43E1-932D-FE5FDC1A9F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9604" y="2974874"/>
                  <a:ext cx="1451423" cy="312330"/>
                </a:xfrm>
                <a:prstGeom prst="rect">
                  <a:avLst/>
                </a:prstGeom>
                <a:blipFill>
                  <a:blip r:embed="rId9"/>
                  <a:stretch>
                    <a:fillRect l="-1261" t="-3922" r="-3782" b="-235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39DD411-FF3C-481D-8DAC-8E31BC26E539}"/>
                </a:ext>
              </a:extLst>
            </p:cNvPr>
            <p:cNvSpPr txBox="1"/>
            <p:nvPr/>
          </p:nvSpPr>
          <p:spPr>
            <a:xfrm>
              <a:off x="381000" y="2661329"/>
              <a:ext cx="15240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600" b="0" baseline="0" dirty="0">
                  <a:solidFill>
                    <a:schemeClr val="bg2"/>
                  </a:solidFill>
                </a:rPr>
                <a:t>Spent liquor</a:t>
              </a:r>
              <a:endParaRPr lang="ru-RU" sz="1600" b="0" baseline="0" dirty="0" err="1">
                <a:solidFill>
                  <a:schemeClr val="bg2"/>
                </a:solidFill>
              </a:endParaRPr>
            </a:p>
          </p:txBody>
        </p:sp>
        <p:cxnSp>
          <p:nvCxnSpPr>
            <p:cNvPr id="51" name="Прямая со стрелкой 50">
              <a:extLst>
                <a:ext uri="{FF2B5EF4-FFF2-40B4-BE49-F238E27FC236}">
                  <a16:creationId xmlns:a16="http://schemas.microsoft.com/office/drawing/2014/main" id="{1F5261BF-C99F-4378-8C38-02DE13F82B39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889702" y="2875681"/>
              <a:ext cx="2095500" cy="0"/>
            </a:xfrm>
            <a:prstGeom prst="straightConnector1">
              <a:avLst/>
            </a:prstGeom>
            <a:noFill/>
            <a:ln w="2857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034E126-5235-4B33-A3F7-283165E25402}"/>
                    </a:ext>
                  </a:extLst>
                </p:cNvPr>
                <p:cNvSpPr txBox="1"/>
                <p:nvPr/>
              </p:nvSpPr>
              <p:spPr>
                <a:xfrm>
                  <a:off x="1889702" y="2537963"/>
                  <a:ext cx="1925912" cy="24756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𝒎𝒆𝒔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𝟔𝟎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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𝟐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𝒌𝒈</m:t>
                        </m:r>
                        <m:r>
                          <a:rPr lang="en-US" sz="16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034E126-5235-4B33-A3F7-283165E254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89702" y="2537963"/>
                  <a:ext cx="1925912" cy="247568"/>
                </a:xfrm>
                <a:prstGeom prst="rect">
                  <a:avLst/>
                </a:prstGeom>
                <a:blipFill>
                  <a:blip r:embed="rId10"/>
                  <a:stretch>
                    <a:fillRect b="-37500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4D059A0-FCF3-4D72-AC03-CABF4C24D4E7}"/>
                    </a:ext>
                  </a:extLst>
                </p:cNvPr>
                <p:cNvSpPr txBox="1"/>
                <p:nvPr/>
              </p:nvSpPr>
              <p:spPr>
                <a:xfrm>
                  <a:off x="1896044" y="2965790"/>
                  <a:ext cx="1648593" cy="31233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600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𝒎</m:t>
                            </m:r>
                          </m:e>
                          <m:sub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𝑨𝒍</m:t>
                            </m:r>
                          </m:sub>
                          <m:sup>
                            <m:r>
                              <a:rPr lang="en-US" sz="1600" b="1" i="1" baseline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𝒂𝒅𝒋</m:t>
                            </m:r>
                          </m:sup>
                        </m:sSubSup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𝟓𝟗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1" i="1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𝒌𝒈</m:t>
                        </m:r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54D059A0-FCF3-4D72-AC03-CABF4C24D4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6044" y="2965790"/>
                  <a:ext cx="1648593" cy="312330"/>
                </a:xfrm>
                <a:prstGeom prst="rect">
                  <a:avLst/>
                </a:prstGeom>
                <a:blipFill>
                  <a:blip r:embed="rId11"/>
                  <a:stretch>
                    <a:fillRect t="-1961" b="-2352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graphicFrame>
        <p:nvGraphicFramePr>
          <p:cNvPr id="55" name="Таблица 54">
            <a:extLst>
              <a:ext uri="{FF2B5EF4-FFF2-40B4-BE49-F238E27FC236}">
                <a16:creationId xmlns:a16="http://schemas.microsoft.com/office/drawing/2014/main" id="{601AD199-08C6-4CDD-BAA8-282FAD9190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0029285"/>
              </p:ext>
            </p:extLst>
          </p:nvPr>
        </p:nvGraphicFramePr>
        <p:xfrm>
          <a:off x="5924663" y="3925188"/>
          <a:ext cx="5706003" cy="210166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119147345"/>
                    </a:ext>
                  </a:extLst>
                </a:gridCol>
                <a:gridCol w="1314337">
                  <a:extLst>
                    <a:ext uri="{9D8B030D-6E8A-4147-A177-3AD203B41FA5}">
                      <a16:colId xmlns:a16="http://schemas.microsoft.com/office/drawing/2014/main" val="135009532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3123575717"/>
                    </a:ext>
                  </a:extLst>
                </a:gridCol>
                <a:gridCol w="1419866">
                  <a:extLst>
                    <a:ext uri="{9D8B030D-6E8A-4147-A177-3AD203B41FA5}">
                      <a16:colId xmlns:a16="http://schemas.microsoft.com/office/drawing/2014/main" val="451646302"/>
                    </a:ext>
                  </a:extLst>
                </a:gridCol>
              </a:tblGrid>
              <a:tr h="35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Flow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Abs. error</a:t>
                      </a:r>
                      <a:endParaRPr lang="ru-RU" b="1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</a:rPr>
                        <a:t>Measured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Adjusted</a:t>
                      </a:r>
                      <a:endParaRPr lang="en-US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404524525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 dirty="0">
                          <a:effectLst/>
                        </a:rPr>
                        <a:t>Bauxite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5</a:t>
                      </a:r>
                      <a:endParaRPr lang="ru-RU" sz="1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100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84704414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Spent liquor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2</a:t>
                      </a:r>
                      <a:endParaRPr lang="ru-RU" sz="1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60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59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58613730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Slurry. Solids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2</a:t>
                      </a:r>
                      <a:endParaRPr lang="ru-RU" sz="1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-12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-13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638778934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u="none" strike="noStrike">
                          <a:effectLst/>
                        </a:rPr>
                        <a:t>Slurry. Liquor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8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anose="05050102010706020507" pitchFamily="18" charset="2"/>
                        </a:rPr>
                        <a:t>3</a:t>
                      </a:r>
                      <a:endParaRPr lang="ru-RU" sz="18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effectLst/>
                        </a:rPr>
                        <a:t>-140</a:t>
                      </a:r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-141</a:t>
                      </a:r>
                      <a:endParaRPr lang="ru-RU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734804429"/>
                  </a:ext>
                </a:extLst>
              </a:tr>
              <a:tr h="35027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u="none" strike="noStrike" dirty="0">
                          <a:effectLst/>
                        </a:rPr>
                        <a:t>Delta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/>
                      <a:endParaRPr lang="ru-RU" dirty="0"/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effectLst/>
                        </a:rPr>
                        <a:t>8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8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0</a:t>
                      </a:r>
                      <a:endParaRPr lang="ru-RU" sz="18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55909662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8E082B2-C844-47E5-833E-5E7831D2C15D}"/>
                  </a:ext>
                </a:extLst>
              </p:cNvPr>
              <p:cNvSpPr txBox="1"/>
              <p:nvPr/>
            </p:nvSpPr>
            <p:spPr>
              <a:xfrm>
                <a:off x="973365" y="3997940"/>
                <a:ext cx="3639201" cy="80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𝒐𝒑𝒕</m:t>
                          </m:r>
                        </m:sub>
                      </m:sSub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𝒎𝒆𝒔</m:t>
                                          </m:r>
                                        </m:sup>
                                      </m:sSubSup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800" i="1" baseline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 baseline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en-US" sz="1800" i="1" baseline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𝒂𝒅𝒋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𝒎𝒊𝒏</m:t>
                      </m:r>
                    </m:oMath>
                  </m:oMathPara>
                </a14:m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8E082B2-C844-47E5-833E-5E7831D2C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65" y="3997940"/>
                <a:ext cx="3639201" cy="80983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5BE8356-3F47-4B6B-B5FC-76EBD3AF3775}"/>
                  </a:ext>
                </a:extLst>
              </p:cNvPr>
              <p:cNvSpPr txBox="1"/>
              <p:nvPr/>
            </p:nvSpPr>
            <p:spPr>
              <a:xfrm>
                <a:off x="973365" y="5428415"/>
                <a:ext cx="2096408" cy="754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𝒔𝒊𝒈𝒏</m:t>
                              </m:r>
                            </m:e>
                            <m:sub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𝒂𝒅𝒋</m:t>
                              </m:r>
                            </m:sup>
                          </m:sSubSup>
                        </m:e>
                      </m:nary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5BE8356-3F47-4B6B-B5FC-76EBD3AF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365" y="5428415"/>
                <a:ext cx="2096408" cy="75488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B021B82-8299-4A52-A78B-16956364A3B6}"/>
              </a:ext>
            </a:extLst>
          </p:cNvPr>
          <p:cNvSpPr txBox="1"/>
          <p:nvPr/>
        </p:nvSpPr>
        <p:spPr>
          <a:xfrm>
            <a:off x="343830" y="4900825"/>
            <a:ext cx="384717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2"/>
                </a:solidFill>
              </a:rPr>
              <a:t>Material balance restriction</a:t>
            </a:r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E2254BB-09B6-4B21-939A-2C831E50E166}"/>
              </a:ext>
            </a:extLst>
          </p:cNvPr>
          <p:cNvSpPr txBox="1"/>
          <p:nvPr/>
        </p:nvSpPr>
        <p:spPr>
          <a:xfrm>
            <a:off x="343830" y="3405496"/>
            <a:ext cx="320274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2"/>
                </a:solidFill>
              </a:rPr>
              <a:t>Optimization target</a:t>
            </a:r>
            <a:endParaRPr lang="ru-RU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F4E11A-F80A-42FE-AC65-8738D64FAE67}"/>
              </a:ext>
            </a:extLst>
          </p:cNvPr>
          <p:cNvSpPr txBox="1"/>
          <p:nvPr/>
        </p:nvSpPr>
        <p:spPr>
          <a:xfrm>
            <a:off x="8155648" y="3405495"/>
            <a:ext cx="152400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2"/>
                </a:solidFill>
              </a:rPr>
              <a:t>Al balance</a:t>
            </a:r>
            <a:endParaRPr lang="ru-RU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4F215C4D-3B71-44BB-A1D2-3E240AFF98CA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877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350DBF8-19B6-4E82-82CF-71B556ED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5613"/>
            <a:ext cx="8305800" cy="534987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2"/>
                </a:solidFill>
              </a:rPr>
              <a:t>Adjusted Measurements</a:t>
            </a:r>
            <a:endParaRPr lang="en-US" altLang="en-US" sz="3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BD3998-4E90-4F60-A882-139EB7D83E81}"/>
              </a:ext>
            </a:extLst>
          </p:cNvPr>
          <p:cNvSpPr txBox="1"/>
          <p:nvPr/>
        </p:nvSpPr>
        <p:spPr>
          <a:xfrm>
            <a:off x="5867400" y="4419527"/>
            <a:ext cx="5943600" cy="190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improved measurement accuracy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elimination of redundancy of measurements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construction of smart sensor network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consistent balances of alumina, soda, impurities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0" kern="0" baseline="0" dirty="0">
                <a:solidFill>
                  <a:schemeClr val="bg2"/>
                </a:solidFill>
                <a:latin typeface="+mn-lt"/>
              </a:rPr>
              <a:t>sensors malfunction monitoring</a:t>
            </a:r>
            <a:endParaRPr lang="ru-RU" sz="2000" b="0" kern="0" baseline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DB02E67-44BC-4985-B6E1-D69829AC8257}"/>
              </a:ext>
            </a:extLst>
          </p:cNvPr>
          <p:cNvSpPr/>
          <p:nvPr/>
        </p:nvSpPr>
        <p:spPr>
          <a:xfrm>
            <a:off x="5869709" y="4057858"/>
            <a:ext cx="193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kern="0" baseline="0" dirty="0">
                <a:solidFill>
                  <a:schemeClr val="bg2"/>
                </a:solidFill>
                <a:latin typeface="+mn-lt"/>
              </a:rPr>
              <a:t>Advantages</a:t>
            </a:r>
            <a:endParaRPr lang="en-US" sz="2400" kern="0" baseline="0" dirty="0">
              <a:solidFill>
                <a:schemeClr val="bg2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8E082B2-C844-47E5-833E-5E7831D2C15D}"/>
                  </a:ext>
                </a:extLst>
              </p:cNvPr>
              <p:cNvSpPr txBox="1"/>
              <p:nvPr/>
            </p:nvSpPr>
            <p:spPr>
              <a:xfrm>
                <a:off x="781935" y="1670543"/>
                <a:ext cx="3639201" cy="8098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𝒐𝒑𝒕</m:t>
                          </m:r>
                        </m:sub>
                      </m:sSub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Sup>
                                        <m:sSubSupPr>
                                          <m:ctrlP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𝒎𝒆𝒔</m:t>
                                          </m:r>
                                        </m:sup>
                                      </m:sSubSup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1800" i="1" baseline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800" i="1" baseline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𝒎</m:t>
                                          </m:r>
                                        </m:e>
                                        <m:sub>
                                          <m:r>
                                            <a:rPr lang="en-US" sz="1800" i="1" baseline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𝒂𝒅𝒋</m:t>
                                          </m:r>
                                        </m:sup>
                                      </m:sSubSup>
                                    </m:num>
                                    <m:den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∆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𝒙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𝒎𝒊𝒏</m:t>
                      </m:r>
                    </m:oMath>
                  </m:oMathPara>
                </a14:m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8E082B2-C844-47E5-833E-5E7831D2C1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935" y="1670543"/>
                <a:ext cx="3639201" cy="80983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5BE8356-3F47-4B6B-B5FC-76EBD3AF3775}"/>
                  </a:ext>
                </a:extLst>
              </p:cNvPr>
              <p:cNvSpPr txBox="1"/>
              <p:nvPr/>
            </p:nvSpPr>
            <p:spPr>
              <a:xfrm>
                <a:off x="2133600" y="3101018"/>
                <a:ext cx="2096408" cy="754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𝒔𝒊𝒈𝒏</m:t>
                              </m:r>
                            </m:e>
                            <m:sub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𝒂𝒅𝒋</m:t>
                              </m:r>
                            </m:sup>
                          </m:sSubSup>
                        </m:e>
                      </m:nary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5BE8356-3F47-4B6B-B5FC-76EBD3AF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101018"/>
                <a:ext cx="2096408" cy="754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6B021B82-8299-4A52-A78B-16956364A3B6}"/>
              </a:ext>
            </a:extLst>
          </p:cNvPr>
          <p:cNvSpPr txBox="1"/>
          <p:nvPr/>
        </p:nvSpPr>
        <p:spPr>
          <a:xfrm>
            <a:off x="152400" y="2573428"/>
            <a:ext cx="4008678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2"/>
                </a:solidFill>
              </a:rPr>
              <a:t>Conditions and restrictions:</a:t>
            </a:r>
            <a:endParaRPr lang="ru-RU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CE2254BB-09B6-4B21-939A-2C831E50E166}"/>
              </a:ext>
            </a:extLst>
          </p:cNvPr>
          <p:cNvSpPr txBox="1"/>
          <p:nvPr/>
        </p:nvSpPr>
        <p:spPr>
          <a:xfrm>
            <a:off x="152400" y="1078099"/>
            <a:ext cx="320274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dirty="0">
                <a:solidFill>
                  <a:schemeClr val="bg2"/>
                </a:solidFill>
              </a:rPr>
              <a:t>Optimization target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9B2B55-69EE-4E69-8301-07EECE3B7C21}"/>
                  </a:ext>
                </a:extLst>
              </p:cNvPr>
              <p:cNvSpPr txBox="1"/>
              <p:nvPr/>
            </p:nvSpPr>
            <p:spPr>
              <a:xfrm>
                <a:off x="2133600" y="3946424"/>
                <a:ext cx="2027478" cy="754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𝒏</m:t>
                          </m:r>
                        </m:sup>
                        <m:e>
                          <m:sSub>
                            <m:sSub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𝒔𝒊𝒈𝒏</m:t>
                              </m:r>
                            </m:e>
                            <m:sub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Sup>
                            <m:sSubSupPr>
                              <m:ctrlP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𝒉</m:t>
                              </m:r>
                            </m:e>
                            <m:sub>
                              <m:r>
                                <a:rPr lang="en-US" sz="18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  <m:sup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  <m:t>𝒂𝒅𝒋</m:t>
                              </m:r>
                            </m:sup>
                          </m:sSubSup>
                        </m:e>
                      </m:nary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9B2B55-69EE-4E69-8301-07EECE3B7C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946424"/>
                <a:ext cx="2027478" cy="754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9BA8B9A-C6CE-4998-B84D-1F38766A96AF}"/>
                  </a:ext>
                </a:extLst>
              </p:cNvPr>
              <p:cNvSpPr txBox="1"/>
              <p:nvPr/>
            </p:nvSpPr>
            <p:spPr>
              <a:xfrm>
                <a:off x="228600" y="5275532"/>
                <a:ext cx="4881336" cy="7904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𝑨𝒍</m:t>
                          </m:r>
                        </m:e>
                        <m: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𝒉𝒚𝒅𝒓𝒂𝒕𝒆</m:t>
                          </m:r>
                        </m:sub>
                      </m:sSub>
                      <m:r>
                        <a:rPr lang="en-US" sz="18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𝒌</m:t>
                          </m:r>
                        </m:e>
                        <m: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nary>
                        <m:naryPr>
                          <m:chr m:val="∑"/>
                          <m:ctrlP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𝒋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sup>
                        <m:e>
                          <m:sSup>
                            <m:sSup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𝑨</m:t>
                                      </m:r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𝑨</m:t>
                                          </m:r>
                                        </m:e>
                                        <m:sub>
                                          <m:r>
                                            <a:rPr lang="en-US" sz="1800" b="1" i="1" baseline="0" smtClean="0">
                                              <a:solidFill>
                                                <a:schemeClr val="bg2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𝒔𝒂𝒕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𝑪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18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𝒆𝒙𝒑</m:t>
                          </m:r>
                          <m:d>
                            <m:dPr>
                              <m:ctrlP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18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𝑬</m:t>
                                      </m:r>
                                    </m:e>
                                    <m:sub>
                                      <m:r>
                                        <a:rPr lang="en-US" sz="1800" b="1" i="1" baseline="0" smtClean="0">
                                          <a:solidFill>
                                            <a:schemeClr val="bg2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𝒂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𝑹𝑻</m:t>
                                  </m:r>
                                </m:den>
                              </m:f>
                            </m:e>
                          </m:d>
                          <m:r>
                            <a:rPr lang="en-US" sz="1800" i="1" baseline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∙∆</m:t>
                          </m:r>
                          <m:r>
                            <a:rPr lang="en-US" sz="1800" i="1" baseline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</m:nary>
                    </m:oMath>
                  </m:oMathPara>
                </a14:m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9BA8B9A-C6CE-4998-B84D-1F38766A96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5275532"/>
                <a:ext cx="4881336" cy="79040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31">
            <a:extLst>
              <a:ext uri="{FF2B5EF4-FFF2-40B4-BE49-F238E27FC236}">
                <a16:creationId xmlns:a16="http://schemas.microsoft.com/office/drawing/2014/main" id="{BE5324DB-816C-47CA-818B-529B83A97714}"/>
              </a:ext>
            </a:extLst>
          </p:cNvPr>
          <p:cNvSpPr txBox="1"/>
          <p:nvPr/>
        </p:nvSpPr>
        <p:spPr>
          <a:xfrm>
            <a:off x="152401" y="3239204"/>
            <a:ext cx="19812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0" dirty="0">
                <a:solidFill>
                  <a:schemeClr val="bg2"/>
                </a:solidFill>
              </a:rPr>
              <a:t>mass balance</a:t>
            </a:r>
            <a:endParaRPr lang="ru-RU" b="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B368959-7CA0-4FC6-A47D-45DF7B0C4703}"/>
              </a:ext>
            </a:extLst>
          </p:cNvPr>
          <p:cNvSpPr txBox="1"/>
          <p:nvPr/>
        </p:nvSpPr>
        <p:spPr>
          <a:xfrm>
            <a:off x="152400" y="4081241"/>
            <a:ext cx="1981200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0" dirty="0">
                <a:solidFill>
                  <a:schemeClr val="bg2"/>
                </a:solidFill>
              </a:rPr>
              <a:t>energy balance</a:t>
            </a:r>
            <a:endParaRPr lang="ru-RU" b="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833AFC5-387C-4256-9B3A-8458BA1B5DB9}"/>
              </a:ext>
            </a:extLst>
          </p:cNvPr>
          <p:cNvSpPr txBox="1"/>
          <p:nvPr/>
        </p:nvSpPr>
        <p:spPr>
          <a:xfrm>
            <a:off x="152399" y="4798626"/>
            <a:ext cx="5182701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b="0" dirty="0">
                <a:solidFill>
                  <a:schemeClr val="bg2"/>
                </a:solidFill>
              </a:rPr>
              <a:t>and process knowledge, i.e. for precipitation:</a:t>
            </a:r>
            <a:endParaRPr lang="ru-RU" b="0" dirty="0"/>
          </a:p>
        </p:txBody>
      </p: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F5012C12-C61E-451A-BFE5-A33DE1A1A631}"/>
              </a:ext>
            </a:extLst>
          </p:cNvPr>
          <p:cNvGrpSpPr/>
          <p:nvPr/>
        </p:nvGrpSpPr>
        <p:grpSpPr>
          <a:xfrm>
            <a:off x="7717962" y="2332067"/>
            <a:ext cx="596914" cy="533400"/>
            <a:chOff x="6184886" y="1586017"/>
            <a:chExt cx="596914" cy="533400"/>
          </a:xfrm>
        </p:grpSpPr>
        <p:sp>
          <p:nvSpPr>
            <p:cNvPr id="69" name="Овал 68">
              <a:extLst>
                <a:ext uri="{FF2B5EF4-FFF2-40B4-BE49-F238E27FC236}">
                  <a16:creationId xmlns:a16="http://schemas.microsoft.com/office/drawing/2014/main" id="{AD9571C5-BF01-49B8-AE88-21D323D96FE7}"/>
                </a:ext>
              </a:extLst>
            </p:cNvPr>
            <p:cNvSpPr/>
            <p:nvPr/>
          </p:nvSpPr>
          <p:spPr bwMode="auto">
            <a:xfrm>
              <a:off x="6216643" y="1586017"/>
              <a:ext cx="533400" cy="533400"/>
            </a:xfrm>
            <a:prstGeom prst="ellipse">
              <a:avLst/>
            </a:prstGeom>
            <a:solidFill>
              <a:schemeClr val="tx1">
                <a:lumMod val="85000"/>
              </a:schemeClr>
            </a:solidFill>
            <a:ln w="28575" cap="flat" cmpd="sng" algn="ctr">
              <a:solidFill>
                <a:schemeClr val="bg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17D814C3-F372-4FA3-8651-E8AE79188A26}"/>
                </a:ext>
              </a:extLst>
            </p:cNvPr>
            <p:cNvSpPr txBox="1"/>
            <p:nvPr/>
          </p:nvSpPr>
          <p:spPr>
            <a:xfrm>
              <a:off x="6184886" y="1696663"/>
              <a:ext cx="59691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400" baseline="0" dirty="0">
                  <a:solidFill>
                    <a:schemeClr val="bg2"/>
                  </a:solidFill>
                </a:rPr>
                <a:t>Al</a:t>
              </a:r>
              <a:endParaRPr lang="ru-RU" sz="1400" dirty="0" err="1">
                <a:solidFill>
                  <a:schemeClr val="bg2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B0A24AC9-0242-49C1-9AF6-548A303200D6}"/>
              </a:ext>
            </a:extLst>
          </p:cNvPr>
          <p:cNvSpPr txBox="1"/>
          <p:nvPr/>
        </p:nvSpPr>
        <p:spPr>
          <a:xfrm>
            <a:off x="5603309" y="1153876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</a:rPr>
              <a:t>Digestion</a:t>
            </a:r>
            <a:endParaRPr lang="ru-RU" sz="1600" baseline="0" dirty="0">
              <a:solidFill>
                <a:schemeClr val="bg2"/>
              </a:solidFill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E7744595-D396-4D8E-BCDB-0BA98688A806}"/>
              </a:ext>
            </a:extLst>
          </p:cNvPr>
          <p:cNvSpPr txBox="1"/>
          <p:nvPr/>
        </p:nvSpPr>
        <p:spPr>
          <a:xfrm>
            <a:off x="7934631" y="1035087"/>
            <a:ext cx="13692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</a:rPr>
              <a:t>Evaporation</a:t>
            </a:r>
            <a:endParaRPr lang="ru-RU" sz="1600" baseline="0" dirty="0">
              <a:solidFill>
                <a:schemeClr val="bg2"/>
              </a:solidFill>
            </a:endParaRP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631FD549-842F-4F65-9D94-DCB977F86FFB}"/>
              </a:ext>
            </a:extLst>
          </p:cNvPr>
          <p:cNvSpPr txBox="1"/>
          <p:nvPr/>
        </p:nvSpPr>
        <p:spPr>
          <a:xfrm>
            <a:off x="7079788" y="3497357"/>
            <a:ext cx="10871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</a:rPr>
              <a:t>Mud field</a:t>
            </a:r>
            <a:endParaRPr lang="ru-RU" sz="1600" baseline="0" dirty="0">
              <a:solidFill>
                <a:schemeClr val="bg2"/>
              </a:solidFill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F755700D-84EE-499D-873F-DB44A7A998CA}"/>
              </a:ext>
            </a:extLst>
          </p:cNvPr>
          <p:cNvSpPr txBox="1"/>
          <p:nvPr/>
        </p:nvSpPr>
        <p:spPr>
          <a:xfrm>
            <a:off x="9288344" y="3969086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</a:rPr>
              <a:t>Precipitation</a:t>
            </a:r>
            <a:endParaRPr lang="ru-RU" sz="1600" baseline="0" dirty="0">
              <a:solidFill>
                <a:schemeClr val="bg2"/>
              </a:solidFill>
            </a:endParaRPr>
          </a:p>
        </p:txBody>
      </p:sp>
      <p:grpSp>
        <p:nvGrpSpPr>
          <p:cNvPr id="167" name="Группа 166">
            <a:extLst>
              <a:ext uri="{FF2B5EF4-FFF2-40B4-BE49-F238E27FC236}">
                <a16:creationId xmlns:a16="http://schemas.microsoft.com/office/drawing/2014/main" id="{CC9A9A18-B352-434B-A8A1-6EBFBD44CBBF}"/>
              </a:ext>
            </a:extLst>
          </p:cNvPr>
          <p:cNvGrpSpPr/>
          <p:nvPr/>
        </p:nvGrpSpPr>
        <p:grpSpPr>
          <a:xfrm>
            <a:off x="10030891" y="1616280"/>
            <a:ext cx="636049" cy="645518"/>
            <a:chOff x="5545604" y="1525829"/>
            <a:chExt cx="636049" cy="645518"/>
          </a:xfrm>
        </p:grpSpPr>
        <p:grpSp>
          <p:nvGrpSpPr>
            <p:cNvPr id="168" name="Группа 167">
              <a:extLst>
                <a:ext uri="{FF2B5EF4-FFF2-40B4-BE49-F238E27FC236}">
                  <a16:creationId xmlns:a16="http://schemas.microsoft.com/office/drawing/2014/main" id="{5BCEAD7A-530F-4ED8-AFA6-3B339B04B4B4}"/>
                </a:ext>
              </a:extLst>
            </p:cNvPr>
            <p:cNvGrpSpPr/>
            <p:nvPr/>
          </p:nvGrpSpPr>
          <p:grpSpPr>
            <a:xfrm>
              <a:off x="6031864" y="2037496"/>
              <a:ext cx="149789" cy="133851"/>
              <a:chOff x="6184886" y="1586017"/>
              <a:chExt cx="596914" cy="533400"/>
            </a:xfrm>
          </p:grpSpPr>
          <p:sp>
            <p:nvSpPr>
              <p:cNvPr id="184" name="Овал 183">
                <a:extLst>
                  <a:ext uri="{FF2B5EF4-FFF2-40B4-BE49-F238E27FC236}">
                    <a16:creationId xmlns:a16="http://schemas.microsoft.com/office/drawing/2014/main" id="{9087D14A-8DBD-4F2F-A390-6935FE50BA25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5" name="TextBox 184">
                <a:extLst>
                  <a:ext uri="{FF2B5EF4-FFF2-40B4-BE49-F238E27FC236}">
                    <a16:creationId xmlns:a16="http://schemas.microsoft.com/office/drawing/2014/main" id="{A84A89EE-7BD7-4004-A6FA-D7855C115F9B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9" name="Группа 168">
              <a:extLst>
                <a:ext uri="{FF2B5EF4-FFF2-40B4-BE49-F238E27FC236}">
                  <a16:creationId xmlns:a16="http://schemas.microsoft.com/office/drawing/2014/main" id="{0FB447FE-B2F8-4CEC-BA57-A1185C6537B0}"/>
                </a:ext>
              </a:extLst>
            </p:cNvPr>
            <p:cNvGrpSpPr/>
            <p:nvPr/>
          </p:nvGrpSpPr>
          <p:grpSpPr>
            <a:xfrm>
              <a:off x="5717611" y="1735230"/>
              <a:ext cx="299578" cy="267702"/>
              <a:chOff x="6184886" y="1586017"/>
              <a:chExt cx="596914" cy="533400"/>
            </a:xfrm>
          </p:grpSpPr>
          <p:sp>
            <p:nvSpPr>
              <p:cNvPr id="182" name="Овал 181">
                <a:extLst>
                  <a:ext uri="{FF2B5EF4-FFF2-40B4-BE49-F238E27FC236}">
                    <a16:creationId xmlns:a16="http://schemas.microsoft.com/office/drawing/2014/main" id="{B2F2318E-CA63-49DD-8D83-4017F9D19B32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D37D1EDC-447A-403B-A944-2A506F4A566E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DD5D121E-0F21-4E7B-9EC7-171783E9937B}"/>
                </a:ext>
              </a:extLst>
            </p:cNvPr>
            <p:cNvGrpSpPr/>
            <p:nvPr/>
          </p:nvGrpSpPr>
          <p:grpSpPr>
            <a:xfrm>
              <a:off x="6001251" y="1615950"/>
              <a:ext cx="149789" cy="133851"/>
              <a:chOff x="6184886" y="1586017"/>
              <a:chExt cx="596914" cy="533400"/>
            </a:xfrm>
          </p:grpSpPr>
          <p:sp>
            <p:nvSpPr>
              <p:cNvPr id="180" name="Овал 179">
                <a:extLst>
                  <a:ext uri="{FF2B5EF4-FFF2-40B4-BE49-F238E27FC236}">
                    <a16:creationId xmlns:a16="http://schemas.microsoft.com/office/drawing/2014/main" id="{A8A2936F-068F-44F4-933E-8D8337C07342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F2E3872F-02E9-4AA1-AF27-1FF4D9F91C32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71" name="Группа 170">
              <a:extLst>
                <a:ext uri="{FF2B5EF4-FFF2-40B4-BE49-F238E27FC236}">
                  <a16:creationId xmlns:a16="http://schemas.microsoft.com/office/drawing/2014/main" id="{E2FA5BD5-DE53-4411-839E-3223F18B4AF2}"/>
                </a:ext>
              </a:extLst>
            </p:cNvPr>
            <p:cNvGrpSpPr/>
            <p:nvPr/>
          </p:nvGrpSpPr>
          <p:grpSpPr>
            <a:xfrm>
              <a:off x="5620499" y="2037496"/>
              <a:ext cx="149789" cy="133851"/>
              <a:chOff x="6184886" y="1586017"/>
              <a:chExt cx="596914" cy="533400"/>
            </a:xfrm>
          </p:grpSpPr>
          <p:sp>
            <p:nvSpPr>
              <p:cNvPr id="178" name="Овал 177">
                <a:extLst>
                  <a:ext uri="{FF2B5EF4-FFF2-40B4-BE49-F238E27FC236}">
                    <a16:creationId xmlns:a16="http://schemas.microsoft.com/office/drawing/2014/main" id="{4E496212-82F2-4183-8A33-3518D8B0CA47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36B80094-EDC9-4C6D-90D2-89950AD72337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72" name="Группа 171">
              <a:extLst>
                <a:ext uri="{FF2B5EF4-FFF2-40B4-BE49-F238E27FC236}">
                  <a16:creationId xmlns:a16="http://schemas.microsoft.com/office/drawing/2014/main" id="{4542847E-8B15-44C8-8C00-DC9DC7CD589C}"/>
                </a:ext>
              </a:extLst>
            </p:cNvPr>
            <p:cNvGrpSpPr/>
            <p:nvPr/>
          </p:nvGrpSpPr>
          <p:grpSpPr>
            <a:xfrm>
              <a:off x="5545604" y="1839489"/>
              <a:ext cx="149789" cy="133851"/>
              <a:chOff x="6184886" y="1586017"/>
              <a:chExt cx="596914" cy="533400"/>
            </a:xfrm>
          </p:grpSpPr>
          <p:sp>
            <p:nvSpPr>
              <p:cNvPr id="176" name="Овал 175">
                <a:extLst>
                  <a:ext uri="{FF2B5EF4-FFF2-40B4-BE49-F238E27FC236}">
                    <a16:creationId xmlns:a16="http://schemas.microsoft.com/office/drawing/2014/main" id="{BFFA83EE-6C83-442E-A55F-30D621BD92C7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7" name="TextBox 176">
                <a:extLst>
                  <a:ext uri="{FF2B5EF4-FFF2-40B4-BE49-F238E27FC236}">
                    <a16:creationId xmlns:a16="http://schemas.microsoft.com/office/drawing/2014/main" id="{B5C5F04A-77B8-4462-B3B0-52AF5EED6FC5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73" name="Группа 172">
              <a:extLst>
                <a:ext uri="{FF2B5EF4-FFF2-40B4-BE49-F238E27FC236}">
                  <a16:creationId xmlns:a16="http://schemas.microsoft.com/office/drawing/2014/main" id="{C266253E-947B-40F6-B283-CCC9A3A369A4}"/>
                </a:ext>
              </a:extLst>
            </p:cNvPr>
            <p:cNvGrpSpPr/>
            <p:nvPr/>
          </p:nvGrpSpPr>
          <p:grpSpPr>
            <a:xfrm>
              <a:off x="5762907" y="1525829"/>
              <a:ext cx="149789" cy="133851"/>
              <a:chOff x="6184886" y="1586017"/>
              <a:chExt cx="596914" cy="533400"/>
            </a:xfrm>
          </p:grpSpPr>
          <p:sp>
            <p:nvSpPr>
              <p:cNvPr id="174" name="Овал 173">
                <a:extLst>
                  <a:ext uri="{FF2B5EF4-FFF2-40B4-BE49-F238E27FC236}">
                    <a16:creationId xmlns:a16="http://schemas.microsoft.com/office/drawing/2014/main" id="{07EBAEBD-3AF6-4119-89F6-F38E0AA8924B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75" name="TextBox 174">
                <a:extLst>
                  <a:ext uri="{FF2B5EF4-FFF2-40B4-BE49-F238E27FC236}">
                    <a16:creationId xmlns:a16="http://schemas.microsoft.com/office/drawing/2014/main" id="{F921B161-5566-470B-8AA1-F364C123359C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86" name="TextBox 185">
            <a:extLst>
              <a:ext uri="{FF2B5EF4-FFF2-40B4-BE49-F238E27FC236}">
                <a16:creationId xmlns:a16="http://schemas.microsoft.com/office/drawing/2014/main" id="{98A78395-67F2-4B02-A8D1-D43C809EB5B5}"/>
              </a:ext>
            </a:extLst>
          </p:cNvPr>
          <p:cNvSpPr txBox="1"/>
          <p:nvPr/>
        </p:nvSpPr>
        <p:spPr>
          <a:xfrm>
            <a:off x="10592045" y="2664347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</a:rPr>
              <a:t>Calcination</a:t>
            </a:r>
            <a:endParaRPr lang="ru-RU" sz="1600" baseline="0" dirty="0">
              <a:solidFill>
                <a:schemeClr val="bg2"/>
              </a:solidFill>
            </a:endParaRPr>
          </a:p>
        </p:txBody>
      </p: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02C8EBC7-75C3-431C-BD3D-5CCC5B9A8630}"/>
              </a:ext>
            </a:extLst>
          </p:cNvPr>
          <p:cNvGrpSpPr/>
          <p:nvPr/>
        </p:nvGrpSpPr>
        <p:grpSpPr>
          <a:xfrm>
            <a:off x="8414203" y="2358494"/>
            <a:ext cx="596914" cy="533400"/>
            <a:chOff x="6184886" y="1586017"/>
            <a:chExt cx="596914" cy="533400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CB3796C1-682D-435C-90D9-88E5A1C4D1C5}"/>
                </a:ext>
              </a:extLst>
            </p:cNvPr>
            <p:cNvSpPr/>
            <p:nvPr/>
          </p:nvSpPr>
          <p:spPr bwMode="auto">
            <a:xfrm>
              <a:off x="6216643" y="1586017"/>
              <a:ext cx="533400" cy="533400"/>
            </a:xfrm>
            <a:prstGeom prst="ellipse">
              <a:avLst/>
            </a:prstGeom>
            <a:solidFill>
              <a:schemeClr val="bg1">
                <a:lumMod val="20000"/>
                <a:lumOff val="80000"/>
              </a:schemeClr>
            </a:solidFill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89" name="TextBox 188">
              <a:extLst>
                <a:ext uri="{FF2B5EF4-FFF2-40B4-BE49-F238E27FC236}">
                  <a16:creationId xmlns:a16="http://schemas.microsoft.com/office/drawing/2014/main" id="{3CE857AA-D762-447D-B972-C06A8FA496FB}"/>
                </a:ext>
              </a:extLst>
            </p:cNvPr>
            <p:cNvSpPr txBox="1"/>
            <p:nvPr/>
          </p:nvSpPr>
          <p:spPr>
            <a:xfrm>
              <a:off x="6184886" y="1696663"/>
              <a:ext cx="596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Soda</a:t>
              </a:r>
              <a:endParaRPr lang="ru-RU" sz="1200" dirty="0" err="1">
                <a:solidFill>
                  <a:schemeClr val="bg2"/>
                </a:solidFill>
              </a:endParaRPr>
            </a:p>
          </p:txBody>
        </p:sp>
      </p:grpSp>
      <p:grpSp>
        <p:nvGrpSpPr>
          <p:cNvPr id="190" name="Группа 189">
            <a:extLst>
              <a:ext uri="{FF2B5EF4-FFF2-40B4-BE49-F238E27FC236}">
                <a16:creationId xmlns:a16="http://schemas.microsoft.com/office/drawing/2014/main" id="{160780F0-2412-47B6-B9E2-4D24FA3D9F78}"/>
              </a:ext>
            </a:extLst>
          </p:cNvPr>
          <p:cNvGrpSpPr/>
          <p:nvPr/>
        </p:nvGrpSpPr>
        <p:grpSpPr>
          <a:xfrm>
            <a:off x="8043273" y="2811478"/>
            <a:ext cx="596914" cy="533400"/>
            <a:chOff x="6184886" y="1586017"/>
            <a:chExt cx="596914" cy="533400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11BD05DA-A907-4814-9A47-B9C60733EE79}"/>
                </a:ext>
              </a:extLst>
            </p:cNvPr>
            <p:cNvSpPr/>
            <p:nvPr/>
          </p:nvSpPr>
          <p:spPr bwMode="auto">
            <a:xfrm>
              <a:off x="6216643" y="1586017"/>
              <a:ext cx="533400" cy="533400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C6C60FF2-7B05-4852-9C31-B70C1EB25407}"/>
                </a:ext>
              </a:extLst>
            </p:cNvPr>
            <p:cNvSpPr txBox="1"/>
            <p:nvPr/>
          </p:nvSpPr>
          <p:spPr>
            <a:xfrm>
              <a:off x="6184886" y="1696663"/>
              <a:ext cx="596914" cy="359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None/>
              </a:pPr>
              <a:r>
                <a:rPr lang="en-US" sz="1200" baseline="0" dirty="0">
                  <a:solidFill>
                    <a:schemeClr val="bg2"/>
                  </a:solidFill>
                </a:rPr>
                <a:t>Heat</a:t>
              </a:r>
            </a:p>
            <a:p>
              <a:pPr algn="ctr">
                <a:buNone/>
              </a:pPr>
              <a:endParaRPr lang="ru-RU" sz="800" dirty="0" err="1">
                <a:solidFill>
                  <a:schemeClr val="bg2"/>
                </a:solidFill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A86A3CED-D586-4CEE-87E2-9B18F11B24A5}"/>
              </a:ext>
            </a:extLst>
          </p:cNvPr>
          <p:cNvGrpSpPr/>
          <p:nvPr/>
        </p:nvGrpSpPr>
        <p:grpSpPr>
          <a:xfrm>
            <a:off x="9147398" y="3122619"/>
            <a:ext cx="620537" cy="602049"/>
            <a:chOff x="9133063" y="3004383"/>
            <a:chExt cx="620537" cy="602049"/>
          </a:xfrm>
          <a:solidFill>
            <a:schemeClr val="tx2">
              <a:lumMod val="75000"/>
            </a:schemeClr>
          </a:solidFill>
        </p:grpSpPr>
        <p:sp>
          <p:nvSpPr>
            <p:cNvPr id="160" name="Овал 159">
              <a:extLst>
                <a:ext uri="{FF2B5EF4-FFF2-40B4-BE49-F238E27FC236}">
                  <a16:creationId xmlns:a16="http://schemas.microsoft.com/office/drawing/2014/main" id="{5E273A03-DAF4-4DBB-B350-B9B55E7D6C87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52" name="Овал 151">
              <a:extLst>
                <a:ext uri="{FF2B5EF4-FFF2-40B4-BE49-F238E27FC236}">
                  <a16:creationId xmlns:a16="http://schemas.microsoft.com/office/drawing/2014/main" id="{AC30B2E8-C0B9-428E-A35B-C93D355E88BD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93" name="Овал 192">
              <a:extLst>
                <a:ext uri="{FF2B5EF4-FFF2-40B4-BE49-F238E27FC236}">
                  <a16:creationId xmlns:a16="http://schemas.microsoft.com/office/drawing/2014/main" id="{0307FFE1-7AF1-4509-BEF7-6602447EEBC8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F042C7AD-E480-4423-8FBF-E06E39E4C0E1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95" name="Овал 194">
              <a:extLst>
                <a:ext uri="{FF2B5EF4-FFF2-40B4-BE49-F238E27FC236}">
                  <a16:creationId xmlns:a16="http://schemas.microsoft.com/office/drawing/2014/main" id="{4084315C-F40B-478D-84A2-80DBAE670A36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196" name="Овал 195">
              <a:extLst>
                <a:ext uri="{FF2B5EF4-FFF2-40B4-BE49-F238E27FC236}">
                  <a16:creationId xmlns:a16="http://schemas.microsoft.com/office/drawing/2014/main" id="{ED82F4ED-8874-4961-8DDC-25499CAE874D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grpSp>
        <p:nvGrpSpPr>
          <p:cNvPr id="197" name="Группа 196">
            <a:extLst>
              <a:ext uri="{FF2B5EF4-FFF2-40B4-BE49-F238E27FC236}">
                <a16:creationId xmlns:a16="http://schemas.microsoft.com/office/drawing/2014/main" id="{2A8A1CB2-F30F-4978-A171-B18694AC9E04}"/>
              </a:ext>
            </a:extLst>
          </p:cNvPr>
          <p:cNvGrpSpPr/>
          <p:nvPr/>
        </p:nvGrpSpPr>
        <p:grpSpPr>
          <a:xfrm>
            <a:off x="9562507" y="3322851"/>
            <a:ext cx="620537" cy="602049"/>
            <a:chOff x="9133063" y="3004383"/>
            <a:chExt cx="620537" cy="602049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198" name="Овал 197">
              <a:extLst>
                <a:ext uri="{FF2B5EF4-FFF2-40B4-BE49-F238E27FC236}">
                  <a16:creationId xmlns:a16="http://schemas.microsoft.com/office/drawing/2014/main" id="{4B2DEEA9-6438-4313-983D-2C450B29FAD1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199" name="Овал 198">
              <a:extLst>
                <a:ext uri="{FF2B5EF4-FFF2-40B4-BE49-F238E27FC236}">
                  <a16:creationId xmlns:a16="http://schemas.microsoft.com/office/drawing/2014/main" id="{1415403B-27B0-4391-B5E5-5054D7FBB3D0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96BE5594-09A3-4402-93A5-D38D33C7B070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01" name="Овал 200">
              <a:extLst>
                <a:ext uri="{FF2B5EF4-FFF2-40B4-BE49-F238E27FC236}">
                  <a16:creationId xmlns:a16="http://schemas.microsoft.com/office/drawing/2014/main" id="{2F972A23-D228-4C65-80D0-282CF83C5938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02" name="Овал 201">
              <a:extLst>
                <a:ext uri="{FF2B5EF4-FFF2-40B4-BE49-F238E27FC236}">
                  <a16:creationId xmlns:a16="http://schemas.microsoft.com/office/drawing/2014/main" id="{68600E0F-C6B2-4C44-A2B4-783E904BDA3D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52048362-9ACD-4B39-AF6B-98CF6C1235AE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1" name="Группа 210">
            <a:extLst>
              <a:ext uri="{FF2B5EF4-FFF2-40B4-BE49-F238E27FC236}">
                <a16:creationId xmlns:a16="http://schemas.microsoft.com/office/drawing/2014/main" id="{24F9A0A2-4F67-4BCB-9D9B-04167BDF0A87}"/>
              </a:ext>
            </a:extLst>
          </p:cNvPr>
          <p:cNvGrpSpPr/>
          <p:nvPr/>
        </p:nvGrpSpPr>
        <p:grpSpPr>
          <a:xfrm>
            <a:off x="10820992" y="1648599"/>
            <a:ext cx="620537" cy="602049"/>
            <a:chOff x="9133063" y="3004383"/>
            <a:chExt cx="620537" cy="602049"/>
          </a:xfrm>
          <a:solidFill>
            <a:schemeClr val="tx2">
              <a:lumMod val="75000"/>
            </a:schemeClr>
          </a:solidFill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A57C8AF0-9C3D-46E9-B0F0-5F8022F29D6C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13" name="Овал 212">
              <a:extLst>
                <a:ext uri="{FF2B5EF4-FFF2-40B4-BE49-F238E27FC236}">
                  <a16:creationId xmlns:a16="http://schemas.microsoft.com/office/drawing/2014/main" id="{8B2B3CA4-E2AA-476F-BBE9-6516D358C05E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14" name="Овал 213">
              <a:extLst>
                <a:ext uri="{FF2B5EF4-FFF2-40B4-BE49-F238E27FC236}">
                  <a16:creationId xmlns:a16="http://schemas.microsoft.com/office/drawing/2014/main" id="{943BEF61-3E0A-4639-A797-32A311073A91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133C6D5C-559D-472F-94B1-2ED259752F95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16" name="Овал 215">
              <a:extLst>
                <a:ext uri="{FF2B5EF4-FFF2-40B4-BE49-F238E27FC236}">
                  <a16:creationId xmlns:a16="http://schemas.microsoft.com/office/drawing/2014/main" id="{7EB9C2D9-CF19-49CD-A735-07834E728F87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17" name="Овал 216">
              <a:extLst>
                <a:ext uri="{FF2B5EF4-FFF2-40B4-BE49-F238E27FC236}">
                  <a16:creationId xmlns:a16="http://schemas.microsoft.com/office/drawing/2014/main" id="{9822A4A3-484B-4965-80B2-30160208ADAF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grpSp>
        <p:nvGrpSpPr>
          <p:cNvPr id="218" name="Группа 217">
            <a:extLst>
              <a:ext uri="{FF2B5EF4-FFF2-40B4-BE49-F238E27FC236}">
                <a16:creationId xmlns:a16="http://schemas.microsoft.com/office/drawing/2014/main" id="{B222FAEC-96D8-462D-8468-525C6E9CAE50}"/>
              </a:ext>
            </a:extLst>
          </p:cNvPr>
          <p:cNvGrpSpPr/>
          <p:nvPr/>
        </p:nvGrpSpPr>
        <p:grpSpPr>
          <a:xfrm>
            <a:off x="10314273" y="2072743"/>
            <a:ext cx="620537" cy="602049"/>
            <a:chOff x="9133063" y="3004383"/>
            <a:chExt cx="620537" cy="602049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219" name="Овал 218">
              <a:extLst>
                <a:ext uri="{FF2B5EF4-FFF2-40B4-BE49-F238E27FC236}">
                  <a16:creationId xmlns:a16="http://schemas.microsoft.com/office/drawing/2014/main" id="{9264EEA7-C924-4B9A-94D1-44B6C66FA04B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20" name="Овал 219">
              <a:extLst>
                <a:ext uri="{FF2B5EF4-FFF2-40B4-BE49-F238E27FC236}">
                  <a16:creationId xmlns:a16="http://schemas.microsoft.com/office/drawing/2014/main" id="{27B14ECF-A0F1-4725-A235-1CD14CFE4D97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21" name="Овал 220">
              <a:extLst>
                <a:ext uri="{FF2B5EF4-FFF2-40B4-BE49-F238E27FC236}">
                  <a16:creationId xmlns:a16="http://schemas.microsoft.com/office/drawing/2014/main" id="{87A5DAA5-8E85-416C-9ED4-80DF05A1F5F2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22" name="Овал 221">
              <a:extLst>
                <a:ext uri="{FF2B5EF4-FFF2-40B4-BE49-F238E27FC236}">
                  <a16:creationId xmlns:a16="http://schemas.microsoft.com/office/drawing/2014/main" id="{FDD08980-9760-4D7F-B766-223B2A3A313D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23" name="Овал 222">
              <a:extLst>
                <a:ext uri="{FF2B5EF4-FFF2-40B4-BE49-F238E27FC236}">
                  <a16:creationId xmlns:a16="http://schemas.microsoft.com/office/drawing/2014/main" id="{D83378F6-4F55-4674-AFDF-337A53D942D6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24" name="Овал 223">
              <a:extLst>
                <a:ext uri="{FF2B5EF4-FFF2-40B4-BE49-F238E27FC236}">
                  <a16:creationId xmlns:a16="http://schemas.microsoft.com/office/drawing/2014/main" id="{A6726226-347F-41CF-93B3-CE3962AEFACB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25" name="Группа 224">
            <a:extLst>
              <a:ext uri="{FF2B5EF4-FFF2-40B4-BE49-F238E27FC236}">
                <a16:creationId xmlns:a16="http://schemas.microsoft.com/office/drawing/2014/main" id="{01D8C280-DC07-4BCA-A377-C2B82B61F453}"/>
              </a:ext>
            </a:extLst>
          </p:cNvPr>
          <p:cNvGrpSpPr/>
          <p:nvPr/>
        </p:nvGrpSpPr>
        <p:grpSpPr>
          <a:xfrm>
            <a:off x="5534090" y="1545603"/>
            <a:ext cx="636049" cy="645518"/>
            <a:chOff x="5545604" y="1525829"/>
            <a:chExt cx="636049" cy="645518"/>
          </a:xfrm>
        </p:grpSpPr>
        <p:grpSp>
          <p:nvGrpSpPr>
            <p:cNvPr id="226" name="Группа 225">
              <a:extLst>
                <a:ext uri="{FF2B5EF4-FFF2-40B4-BE49-F238E27FC236}">
                  <a16:creationId xmlns:a16="http://schemas.microsoft.com/office/drawing/2014/main" id="{69BB1DAB-5CA9-4C3C-82FE-E6F43961C50F}"/>
                </a:ext>
              </a:extLst>
            </p:cNvPr>
            <p:cNvGrpSpPr/>
            <p:nvPr/>
          </p:nvGrpSpPr>
          <p:grpSpPr>
            <a:xfrm>
              <a:off x="6031864" y="2037496"/>
              <a:ext cx="149789" cy="133851"/>
              <a:chOff x="6184886" y="1586017"/>
              <a:chExt cx="596914" cy="533400"/>
            </a:xfrm>
          </p:grpSpPr>
          <p:sp>
            <p:nvSpPr>
              <p:cNvPr id="242" name="Овал 241">
                <a:extLst>
                  <a:ext uri="{FF2B5EF4-FFF2-40B4-BE49-F238E27FC236}">
                    <a16:creationId xmlns:a16="http://schemas.microsoft.com/office/drawing/2014/main" id="{B6EA0EDB-AF22-4353-8C08-E110F2594354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2FC21EE6-F738-4A88-BAC1-4574C2AD71D5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27" name="Группа 226">
              <a:extLst>
                <a:ext uri="{FF2B5EF4-FFF2-40B4-BE49-F238E27FC236}">
                  <a16:creationId xmlns:a16="http://schemas.microsoft.com/office/drawing/2014/main" id="{0D926836-7BF4-4C1A-A55C-E05508E95FD0}"/>
                </a:ext>
              </a:extLst>
            </p:cNvPr>
            <p:cNvGrpSpPr/>
            <p:nvPr/>
          </p:nvGrpSpPr>
          <p:grpSpPr>
            <a:xfrm>
              <a:off x="5717611" y="1735230"/>
              <a:ext cx="299578" cy="267702"/>
              <a:chOff x="6184886" y="1586017"/>
              <a:chExt cx="596914" cy="533400"/>
            </a:xfrm>
          </p:grpSpPr>
          <p:sp>
            <p:nvSpPr>
              <p:cNvPr id="240" name="Овал 239">
                <a:extLst>
                  <a:ext uri="{FF2B5EF4-FFF2-40B4-BE49-F238E27FC236}">
                    <a16:creationId xmlns:a16="http://schemas.microsoft.com/office/drawing/2014/main" id="{8B5D2D52-9205-4B1D-81DC-5F459949C8BD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1CECB6E0-5240-4D85-9C6A-43162E2C22E6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28" name="Группа 227">
              <a:extLst>
                <a:ext uri="{FF2B5EF4-FFF2-40B4-BE49-F238E27FC236}">
                  <a16:creationId xmlns:a16="http://schemas.microsoft.com/office/drawing/2014/main" id="{0A1BEA2A-FB98-4808-A2CC-5977C9242618}"/>
                </a:ext>
              </a:extLst>
            </p:cNvPr>
            <p:cNvGrpSpPr/>
            <p:nvPr/>
          </p:nvGrpSpPr>
          <p:grpSpPr>
            <a:xfrm>
              <a:off x="6001251" y="1615950"/>
              <a:ext cx="149789" cy="133851"/>
              <a:chOff x="6184886" y="1586017"/>
              <a:chExt cx="596914" cy="533400"/>
            </a:xfrm>
          </p:grpSpPr>
          <p:sp>
            <p:nvSpPr>
              <p:cNvPr id="238" name="Овал 237">
                <a:extLst>
                  <a:ext uri="{FF2B5EF4-FFF2-40B4-BE49-F238E27FC236}">
                    <a16:creationId xmlns:a16="http://schemas.microsoft.com/office/drawing/2014/main" id="{91D7D257-F195-409A-865C-C5E20DAF9CAE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9" name="TextBox 238">
                <a:extLst>
                  <a:ext uri="{FF2B5EF4-FFF2-40B4-BE49-F238E27FC236}">
                    <a16:creationId xmlns:a16="http://schemas.microsoft.com/office/drawing/2014/main" id="{B41A5926-4E66-47DD-83C3-4EA9CC78AD8E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29" name="Группа 228">
              <a:extLst>
                <a:ext uri="{FF2B5EF4-FFF2-40B4-BE49-F238E27FC236}">
                  <a16:creationId xmlns:a16="http://schemas.microsoft.com/office/drawing/2014/main" id="{D1F54D8B-E07D-4E15-B586-529DC3C11428}"/>
                </a:ext>
              </a:extLst>
            </p:cNvPr>
            <p:cNvGrpSpPr/>
            <p:nvPr/>
          </p:nvGrpSpPr>
          <p:grpSpPr>
            <a:xfrm>
              <a:off x="5620499" y="2037496"/>
              <a:ext cx="149789" cy="133851"/>
              <a:chOff x="6184886" y="1586017"/>
              <a:chExt cx="596914" cy="533400"/>
            </a:xfrm>
          </p:grpSpPr>
          <p:sp>
            <p:nvSpPr>
              <p:cNvPr id="236" name="Овал 235">
                <a:extLst>
                  <a:ext uri="{FF2B5EF4-FFF2-40B4-BE49-F238E27FC236}">
                    <a16:creationId xmlns:a16="http://schemas.microsoft.com/office/drawing/2014/main" id="{7AD0EC34-69B4-458A-B736-85BB32D8D682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7" name="TextBox 236">
                <a:extLst>
                  <a:ext uri="{FF2B5EF4-FFF2-40B4-BE49-F238E27FC236}">
                    <a16:creationId xmlns:a16="http://schemas.microsoft.com/office/drawing/2014/main" id="{881BA71B-8EF7-47C9-9256-1D23081F29ED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30" name="Группа 229">
              <a:extLst>
                <a:ext uri="{FF2B5EF4-FFF2-40B4-BE49-F238E27FC236}">
                  <a16:creationId xmlns:a16="http://schemas.microsoft.com/office/drawing/2014/main" id="{CE342ACF-ABF1-4779-B8BF-9EA0B82A4578}"/>
                </a:ext>
              </a:extLst>
            </p:cNvPr>
            <p:cNvGrpSpPr/>
            <p:nvPr/>
          </p:nvGrpSpPr>
          <p:grpSpPr>
            <a:xfrm>
              <a:off x="5545604" y="1839489"/>
              <a:ext cx="149789" cy="133851"/>
              <a:chOff x="6184886" y="1586017"/>
              <a:chExt cx="596914" cy="533400"/>
            </a:xfrm>
          </p:grpSpPr>
          <p:sp>
            <p:nvSpPr>
              <p:cNvPr id="234" name="Овал 233">
                <a:extLst>
                  <a:ext uri="{FF2B5EF4-FFF2-40B4-BE49-F238E27FC236}">
                    <a16:creationId xmlns:a16="http://schemas.microsoft.com/office/drawing/2014/main" id="{E1C6D7D1-58ED-407E-8A8F-4E8A9D06FEC6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5" name="TextBox 234">
                <a:extLst>
                  <a:ext uri="{FF2B5EF4-FFF2-40B4-BE49-F238E27FC236}">
                    <a16:creationId xmlns:a16="http://schemas.microsoft.com/office/drawing/2014/main" id="{00B751A0-668C-47FC-835F-1558C1EDD808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31" name="Группа 230">
              <a:extLst>
                <a:ext uri="{FF2B5EF4-FFF2-40B4-BE49-F238E27FC236}">
                  <a16:creationId xmlns:a16="http://schemas.microsoft.com/office/drawing/2014/main" id="{6F9B55A4-C8C8-4FD1-B4EC-7CDE6E94CBBA}"/>
                </a:ext>
              </a:extLst>
            </p:cNvPr>
            <p:cNvGrpSpPr/>
            <p:nvPr/>
          </p:nvGrpSpPr>
          <p:grpSpPr>
            <a:xfrm>
              <a:off x="5762907" y="1525829"/>
              <a:ext cx="149789" cy="133851"/>
              <a:chOff x="6184886" y="1586017"/>
              <a:chExt cx="596914" cy="533400"/>
            </a:xfrm>
          </p:grpSpPr>
          <p:sp>
            <p:nvSpPr>
              <p:cNvPr id="232" name="Овал 231">
                <a:extLst>
                  <a:ext uri="{FF2B5EF4-FFF2-40B4-BE49-F238E27FC236}">
                    <a16:creationId xmlns:a16="http://schemas.microsoft.com/office/drawing/2014/main" id="{1182D7E9-1D03-4BD8-B4EB-F4B05EAD3CEE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3" name="TextBox 232">
                <a:extLst>
                  <a:ext uri="{FF2B5EF4-FFF2-40B4-BE49-F238E27FC236}">
                    <a16:creationId xmlns:a16="http://schemas.microsoft.com/office/drawing/2014/main" id="{55E3EAA6-50BB-4870-B425-6969A1998398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244" name="Группа 243">
            <a:extLst>
              <a:ext uri="{FF2B5EF4-FFF2-40B4-BE49-F238E27FC236}">
                <a16:creationId xmlns:a16="http://schemas.microsoft.com/office/drawing/2014/main" id="{31ECE151-598A-447F-8992-4FF5FC058878}"/>
              </a:ext>
            </a:extLst>
          </p:cNvPr>
          <p:cNvGrpSpPr/>
          <p:nvPr/>
        </p:nvGrpSpPr>
        <p:grpSpPr>
          <a:xfrm>
            <a:off x="6324191" y="1577922"/>
            <a:ext cx="620537" cy="602049"/>
            <a:chOff x="9133063" y="3004383"/>
            <a:chExt cx="620537" cy="602049"/>
          </a:xfrm>
          <a:solidFill>
            <a:schemeClr val="tx2">
              <a:lumMod val="75000"/>
            </a:schemeClr>
          </a:solidFill>
        </p:grpSpPr>
        <p:sp>
          <p:nvSpPr>
            <p:cNvPr id="245" name="Овал 244">
              <a:extLst>
                <a:ext uri="{FF2B5EF4-FFF2-40B4-BE49-F238E27FC236}">
                  <a16:creationId xmlns:a16="http://schemas.microsoft.com/office/drawing/2014/main" id="{5B201754-D5DF-4103-A441-377BC0F8E98E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46" name="Овал 245">
              <a:extLst>
                <a:ext uri="{FF2B5EF4-FFF2-40B4-BE49-F238E27FC236}">
                  <a16:creationId xmlns:a16="http://schemas.microsoft.com/office/drawing/2014/main" id="{D7B84C43-5B22-412C-92DE-A43A98B18791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47" name="Овал 246">
              <a:extLst>
                <a:ext uri="{FF2B5EF4-FFF2-40B4-BE49-F238E27FC236}">
                  <a16:creationId xmlns:a16="http://schemas.microsoft.com/office/drawing/2014/main" id="{A540BC47-96EA-4EA3-9A17-B7D5D070746C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48" name="Овал 247">
              <a:extLst>
                <a:ext uri="{FF2B5EF4-FFF2-40B4-BE49-F238E27FC236}">
                  <a16:creationId xmlns:a16="http://schemas.microsoft.com/office/drawing/2014/main" id="{C38F8DDB-C84F-4C61-BCE1-066E94D3CC3B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49" name="Овал 248">
              <a:extLst>
                <a:ext uri="{FF2B5EF4-FFF2-40B4-BE49-F238E27FC236}">
                  <a16:creationId xmlns:a16="http://schemas.microsoft.com/office/drawing/2014/main" id="{5B529090-97EF-43A7-B596-DD28BD73F7D9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50" name="Овал 249">
              <a:extLst>
                <a:ext uri="{FF2B5EF4-FFF2-40B4-BE49-F238E27FC236}">
                  <a16:creationId xmlns:a16="http://schemas.microsoft.com/office/drawing/2014/main" id="{7C8AB862-F453-407E-8F9B-BF08120CF8B6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grpSp>
        <p:nvGrpSpPr>
          <p:cNvPr id="251" name="Группа 250">
            <a:extLst>
              <a:ext uri="{FF2B5EF4-FFF2-40B4-BE49-F238E27FC236}">
                <a16:creationId xmlns:a16="http://schemas.microsoft.com/office/drawing/2014/main" id="{A381E680-1C68-49E9-BFBE-4702BC7A326C}"/>
              </a:ext>
            </a:extLst>
          </p:cNvPr>
          <p:cNvGrpSpPr/>
          <p:nvPr/>
        </p:nvGrpSpPr>
        <p:grpSpPr>
          <a:xfrm>
            <a:off x="5817472" y="2002066"/>
            <a:ext cx="620537" cy="602049"/>
            <a:chOff x="9133063" y="3004383"/>
            <a:chExt cx="620537" cy="602049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252" name="Овал 251">
              <a:extLst>
                <a:ext uri="{FF2B5EF4-FFF2-40B4-BE49-F238E27FC236}">
                  <a16:creationId xmlns:a16="http://schemas.microsoft.com/office/drawing/2014/main" id="{FA5D9044-F650-4AAA-AB98-AFF9CE0CE141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53" name="Овал 252">
              <a:extLst>
                <a:ext uri="{FF2B5EF4-FFF2-40B4-BE49-F238E27FC236}">
                  <a16:creationId xmlns:a16="http://schemas.microsoft.com/office/drawing/2014/main" id="{0EA7BE0A-CB30-4783-8658-A404432E719D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54" name="Овал 253">
              <a:extLst>
                <a:ext uri="{FF2B5EF4-FFF2-40B4-BE49-F238E27FC236}">
                  <a16:creationId xmlns:a16="http://schemas.microsoft.com/office/drawing/2014/main" id="{C370BC42-3226-46C6-A332-C4775451015A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55" name="Овал 254">
              <a:extLst>
                <a:ext uri="{FF2B5EF4-FFF2-40B4-BE49-F238E27FC236}">
                  <a16:creationId xmlns:a16="http://schemas.microsoft.com/office/drawing/2014/main" id="{080983EA-EB3C-4442-9F41-4340DB14AAAD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56" name="Овал 255">
              <a:extLst>
                <a:ext uri="{FF2B5EF4-FFF2-40B4-BE49-F238E27FC236}">
                  <a16:creationId xmlns:a16="http://schemas.microsoft.com/office/drawing/2014/main" id="{7FFDBB15-260B-49E6-9679-F4EC186939F4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57" name="Овал 256">
              <a:extLst>
                <a:ext uri="{FF2B5EF4-FFF2-40B4-BE49-F238E27FC236}">
                  <a16:creationId xmlns:a16="http://schemas.microsoft.com/office/drawing/2014/main" id="{CB3D1FEE-F737-40C5-8D1A-924874654600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8" name="Группа 257">
            <a:extLst>
              <a:ext uri="{FF2B5EF4-FFF2-40B4-BE49-F238E27FC236}">
                <a16:creationId xmlns:a16="http://schemas.microsoft.com/office/drawing/2014/main" id="{5D03250B-2877-4CBE-ADE8-E433C9F85D27}"/>
              </a:ext>
            </a:extLst>
          </p:cNvPr>
          <p:cNvGrpSpPr/>
          <p:nvPr/>
        </p:nvGrpSpPr>
        <p:grpSpPr>
          <a:xfrm>
            <a:off x="8950359" y="1205878"/>
            <a:ext cx="620537" cy="602049"/>
            <a:chOff x="9133063" y="3004383"/>
            <a:chExt cx="620537" cy="602049"/>
          </a:xfrm>
          <a:solidFill>
            <a:schemeClr val="tx2">
              <a:lumMod val="75000"/>
            </a:schemeClr>
          </a:solidFill>
        </p:grpSpPr>
        <p:sp>
          <p:nvSpPr>
            <p:cNvPr id="259" name="Овал 258">
              <a:extLst>
                <a:ext uri="{FF2B5EF4-FFF2-40B4-BE49-F238E27FC236}">
                  <a16:creationId xmlns:a16="http://schemas.microsoft.com/office/drawing/2014/main" id="{E3ECDC40-39EF-43C3-90E8-329C38712C23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60" name="Овал 259">
              <a:extLst>
                <a:ext uri="{FF2B5EF4-FFF2-40B4-BE49-F238E27FC236}">
                  <a16:creationId xmlns:a16="http://schemas.microsoft.com/office/drawing/2014/main" id="{4FF6C5CA-EC6E-4CEB-AEE3-A5587AF8543A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61" name="Овал 260">
              <a:extLst>
                <a:ext uri="{FF2B5EF4-FFF2-40B4-BE49-F238E27FC236}">
                  <a16:creationId xmlns:a16="http://schemas.microsoft.com/office/drawing/2014/main" id="{2E44513E-94D5-4F30-BA9D-E3718F992F24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62" name="Овал 261">
              <a:extLst>
                <a:ext uri="{FF2B5EF4-FFF2-40B4-BE49-F238E27FC236}">
                  <a16:creationId xmlns:a16="http://schemas.microsoft.com/office/drawing/2014/main" id="{DE3DA55D-C90A-4E79-9952-E0265CCF3DA3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63" name="Овал 262">
              <a:extLst>
                <a:ext uri="{FF2B5EF4-FFF2-40B4-BE49-F238E27FC236}">
                  <a16:creationId xmlns:a16="http://schemas.microsoft.com/office/drawing/2014/main" id="{0314E9B6-F051-4DF1-8E73-27B717297243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264" name="Овал 263">
              <a:extLst>
                <a:ext uri="{FF2B5EF4-FFF2-40B4-BE49-F238E27FC236}">
                  <a16:creationId xmlns:a16="http://schemas.microsoft.com/office/drawing/2014/main" id="{1C2BE218-8DFC-4E4A-B1DE-1B91F43FAAAE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grpSp>
        <p:nvGrpSpPr>
          <p:cNvPr id="265" name="Группа 264">
            <a:extLst>
              <a:ext uri="{FF2B5EF4-FFF2-40B4-BE49-F238E27FC236}">
                <a16:creationId xmlns:a16="http://schemas.microsoft.com/office/drawing/2014/main" id="{0C633111-8917-48C8-9D65-6FE8C8E331CC}"/>
              </a:ext>
            </a:extLst>
          </p:cNvPr>
          <p:cNvGrpSpPr/>
          <p:nvPr/>
        </p:nvGrpSpPr>
        <p:grpSpPr>
          <a:xfrm>
            <a:off x="8243715" y="1447860"/>
            <a:ext cx="620537" cy="602049"/>
            <a:chOff x="9133063" y="3004383"/>
            <a:chExt cx="620537" cy="602049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266" name="Овал 265">
              <a:extLst>
                <a:ext uri="{FF2B5EF4-FFF2-40B4-BE49-F238E27FC236}">
                  <a16:creationId xmlns:a16="http://schemas.microsoft.com/office/drawing/2014/main" id="{E4E5B075-5547-4078-AC7D-359D7EBC2A27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67" name="Овал 266">
              <a:extLst>
                <a:ext uri="{FF2B5EF4-FFF2-40B4-BE49-F238E27FC236}">
                  <a16:creationId xmlns:a16="http://schemas.microsoft.com/office/drawing/2014/main" id="{0E4DC01D-AA05-4382-AEF6-ADBA971C525E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68" name="Овал 267">
              <a:extLst>
                <a:ext uri="{FF2B5EF4-FFF2-40B4-BE49-F238E27FC236}">
                  <a16:creationId xmlns:a16="http://schemas.microsoft.com/office/drawing/2014/main" id="{18310F25-95B2-424D-805D-BBE7470487D8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69" name="Овал 268">
              <a:extLst>
                <a:ext uri="{FF2B5EF4-FFF2-40B4-BE49-F238E27FC236}">
                  <a16:creationId xmlns:a16="http://schemas.microsoft.com/office/drawing/2014/main" id="{AE7CB7C7-63F8-4BFB-B7DF-9A631BCB787E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70" name="Овал 269">
              <a:extLst>
                <a:ext uri="{FF2B5EF4-FFF2-40B4-BE49-F238E27FC236}">
                  <a16:creationId xmlns:a16="http://schemas.microsoft.com/office/drawing/2014/main" id="{E2280837-51FB-477B-97BD-85F06D985F44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71" name="Овал 270">
              <a:extLst>
                <a:ext uri="{FF2B5EF4-FFF2-40B4-BE49-F238E27FC236}">
                  <a16:creationId xmlns:a16="http://schemas.microsoft.com/office/drawing/2014/main" id="{96EF3599-4641-40A6-A173-67BFF52A3ED4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72" name="Группа 271">
            <a:extLst>
              <a:ext uri="{FF2B5EF4-FFF2-40B4-BE49-F238E27FC236}">
                <a16:creationId xmlns:a16="http://schemas.microsoft.com/office/drawing/2014/main" id="{5CDC334B-DA69-40CD-A619-CFBC7510139E}"/>
              </a:ext>
            </a:extLst>
          </p:cNvPr>
          <p:cNvGrpSpPr/>
          <p:nvPr/>
        </p:nvGrpSpPr>
        <p:grpSpPr>
          <a:xfrm>
            <a:off x="7445645" y="1265018"/>
            <a:ext cx="636049" cy="645518"/>
            <a:chOff x="5545604" y="1525829"/>
            <a:chExt cx="636049" cy="645518"/>
          </a:xfrm>
        </p:grpSpPr>
        <p:grpSp>
          <p:nvGrpSpPr>
            <p:cNvPr id="273" name="Группа 272">
              <a:extLst>
                <a:ext uri="{FF2B5EF4-FFF2-40B4-BE49-F238E27FC236}">
                  <a16:creationId xmlns:a16="http://schemas.microsoft.com/office/drawing/2014/main" id="{2484E92E-FF37-4363-BE34-CB90A6CFE2E6}"/>
                </a:ext>
              </a:extLst>
            </p:cNvPr>
            <p:cNvGrpSpPr/>
            <p:nvPr/>
          </p:nvGrpSpPr>
          <p:grpSpPr>
            <a:xfrm>
              <a:off x="6031864" y="2037496"/>
              <a:ext cx="149789" cy="133851"/>
              <a:chOff x="6184886" y="1586017"/>
              <a:chExt cx="596914" cy="533400"/>
            </a:xfrm>
          </p:grpSpPr>
          <p:sp>
            <p:nvSpPr>
              <p:cNvPr id="289" name="Овал 288">
                <a:extLst>
                  <a:ext uri="{FF2B5EF4-FFF2-40B4-BE49-F238E27FC236}">
                    <a16:creationId xmlns:a16="http://schemas.microsoft.com/office/drawing/2014/main" id="{B9DD32D0-0C1A-4B55-9EFC-EA010E2E60BE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DF47F67E-6B45-4497-9072-17D62904D947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74" name="Группа 273">
              <a:extLst>
                <a:ext uri="{FF2B5EF4-FFF2-40B4-BE49-F238E27FC236}">
                  <a16:creationId xmlns:a16="http://schemas.microsoft.com/office/drawing/2014/main" id="{5077698B-DFB0-449F-8FEC-603794BDC462}"/>
                </a:ext>
              </a:extLst>
            </p:cNvPr>
            <p:cNvGrpSpPr/>
            <p:nvPr/>
          </p:nvGrpSpPr>
          <p:grpSpPr>
            <a:xfrm>
              <a:off x="5717611" y="1735230"/>
              <a:ext cx="299578" cy="267702"/>
              <a:chOff x="6184886" y="1586017"/>
              <a:chExt cx="596914" cy="533400"/>
            </a:xfrm>
          </p:grpSpPr>
          <p:sp>
            <p:nvSpPr>
              <p:cNvPr id="287" name="Овал 286">
                <a:extLst>
                  <a:ext uri="{FF2B5EF4-FFF2-40B4-BE49-F238E27FC236}">
                    <a16:creationId xmlns:a16="http://schemas.microsoft.com/office/drawing/2014/main" id="{2C1FB24E-09CE-4197-83E1-E029D5A74A87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E4B28D51-AC9F-4206-8E99-CC118552701B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75" name="Группа 274">
              <a:extLst>
                <a:ext uri="{FF2B5EF4-FFF2-40B4-BE49-F238E27FC236}">
                  <a16:creationId xmlns:a16="http://schemas.microsoft.com/office/drawing/2014/main" id="{77BD4FEB-D965-4DE6-85D3-7736EE1503B9}"/>
                </a:ext>
              </a:extLst>
            </p:cNvPr>
            <p:cNvGrpSpPr/>
            <p:nvPr/>
          </p:nvGrpSpPr>
          <p:grpSpPr>
            <a:xfrm>
              <a:off x="6001251" y="1615950"/>
              <a:ext cx="149789" cy="133851"/>
              <a:chOff x="6184886" y="1586017"/>
              <a:chExt cx="596914" cy="533400"/>
            </a:xfrm>
          </p:grpSpPr>
          <p:sp>
            <p:nvSpPr>
              <p:cNvPr id="285" name="Овал 284">
                <a:extLst>
                  <a:ext uri="{FF2B5EF4-FFF2-40B4-BE49-F238E27FC236}">
                    <a16:creationId xmlns:a16="http://schemas.microsoft.com/office/drawing/2014/main" id="{0AF3BE4F-C261-42FE-AB8F-6D71FDE31EE3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6" name="TextBox 285">
                <a:extLst>
                  <a:ext uri="{FF2B5EF4-FFF2-40B4-BE49-F238E27FC236}">
                    <a16:creationId xmlns:a16="http://schemas.microsoft.com/office/drawing/2014/main" id="{B1BEB391-0F73-424E-A442-A7894C9B55DA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76" name="Группа 275">
              <a:extLst>
                <a:ext uri="{FF2B5EF4-FFF2-40B4-BE49-F238E27FC236}">
                  <a16:creationId xmlns:a16="http://schemas.microsoft.com/office/drawing/2014/main" id="{A81C5DCA-DE76-487B-803F-E3D8822D694C}"/>
                </a:ext>
              </a:extLst>
            </p:cNvPr>
            <p:cNvGrpSpPr/>
            <p:nvPr/>
          </p:nvGrpSpPr>
          <p:grpSpPr>
            <a:xfrm>
              <a:off x="5620499" y="2037496"/>
              <a:ext cx="149789" cy="133851"/>
              <a:chOff x="6184886" y="1586017"/>
              <a:chExt cx="596914" cy="533400"/>
            </a:xfrm>
          </p:grpSpPr>
          <p:sp>
            <p:nvSpPr>
              <p:cNvPr id="283" name="Овал 282">
                <a:extLst>
                  <a:ext uri="{FF2B5EF4-FFF2-40B4-BE49-F238E27FC236}">
                    <a16:creationId xmlns:a16="http://schemas.microsoft.com/office/drawing/2014/main" id="{5B4DD61A-D432-4353-83E8-B7704412772A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4" name="TextBox 283">
                <a:extLst>
                  <a:ext uri="{FF2B5EF4-FFF2-40B4-BE49-F238E27FC236}">
                    <a16:creationId xmlns:a16="http://schemas.microsoft.com/office/drawing/2014/main" id="{0EAA5606-C287-4587-8B66-C71A102D47C6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77" name="Группа 276">
              <a:extLst>
                <a:ext uri="{FF2B5EF4-FFF2-40B4-BE49-F238E27FC236}">
                  <a16:creationId xmlns:a16="http://schemas.microsoft.com/office/drawing/2014/main" id="{32F5E7DF-4F16-431A-A939-C9B6FE786172}"/>
                </a:ext>
              </a:extLst>
            </p:cNvPr>
            <p:cNvGrpSpPr/>
            <p:nvPr/>
          </p:nvGrpSpPr>
          <p:grpSpPr>
            <a:xfrm>
              <a:off x="5545604" y="1839489"/>
              <a:ext cx="149789" cy="133851"/>
              <a:chOff x="6184886" y="1586017"/>
              <a:chExt cx="596914" cy="533400"/>
            </a:xfrm>
          </p:grpSpPr>
          <p:sp>
            <p:nvSpPr>
              <p:cNvPr id="281" name="Овал 280">
                <a:extLst>
                  <a:ext uri="{FF2B5EF4-FFF2-40B4-BE49-F238E27FC236}">
                    <a16:creationId xmlns:a16="http://schemas.microsoft.com/office/drawing/2014/main" id="{070A989B-50DD-47AF-9F09-8B6E62715F4D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2" name="TextBox 281">
                <a:extLst>
                  <a:ext uri="{FF2B5EF4-FFF2-40B4-BE49-F238E27FC236}">
                    <a16:creationId xmlns:a16="http://schemas.microsoft.com/office/drawing/2014/main" id="{93D68444-79BC-4E0F-B0F4-0376F642DAB8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278" name="Группа 277">
              <a:extLst>
                <a:ext uri="{FF2B5EF4-FFF2-40B4-BE49-F238E27FC236}">
                  <a16:creationId xmlns:a16="http://schemas.microsoft.com/office/drawing/2014/main" id="{A0267B33-BC53-4FDE-94CD-369073F04405}"/>
                </a:ext>
              </a:extLst>
            </p:cNvPr>
            <p:cNvGrpSpPr/>
            <p:nvPr/>
          </p:nvGrpSpPr>
          <p:grpSpPr>
            <a:xfrm>
              <a:off x="5762907" y="1525829"/>
              <a:ext cx="149789" cy="133851"/>
              <a:chOff x="6184886" y="1586017"/>
              <a:chExt cx="596914" cy="533400"/>
            </a:xfrm>
          </p:grpSpPr>
          <p:sp>
            <p:nvSpPr>
              <p:cNvPr id="279" name="Овал 278">
                <a:extLst>
                  <a:ext uri="{FF2B5EF4-FFF2-40B4-BE49-F238E27FC236}">
                    <a16:creationId xmlns:a16="http://schemas.microsoft.com/office/drawing/2014/main" id="{3D4A4D21-B3F6-42BE-94DE-FF7D0059B5CA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80" name="TextBox 279">
                <a:extLst>
                  <a:ext uri="{FF2B5EF4-FFF2-40B4-BE49-F238E27FC236}">
                    <a16:creationId xmlns:a16="http://schemas.microsoft.com/office/drawing/2014/main" id="{482FBCA0-D5B1-4AE7-A3B3-D664BC654C1E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</p:grpSp>
      <p:grpSp>
        <p:nvGrpSpPr>
          <p:cNvPr id="291" name="Группа 290">
            <a:extLst>
              <a:ext uri="{FF2B5EF4-FFF2-40B4-BE49-F238E27FC236}">
                <a16:creationId xmlns:a16="http://schemas.microsoft.com/office/drawing/2014/main" id="{2A87470D-0265-400A-846D-599ACD289725}"/>
              </a:ext>
            </a:extLst>
          </p:cNvPr>
          <p:cNvGrpSpPr/>
          <p:nvPr/>
        </p:nvGrpSpPr>
        <p:grpSpPr>
          <a:xfrm>
            <a:off x="6433790" y="3307008"/>
            <a:ext cx="620537" cy="602049"/>
            <a:chOff x="9133063" y="3004383"/>
            <a:chExt cx="620537" cy="602049"/>
          </a:xfrm>
          <a:solidFill>
            <a:schemeClr val="bg1">
              <a:lumMod val="20000"/>
              <a:lumOff val="80000"/>
            </a:schemeClr>
          </a:solidFill>
        </p:grpSpPr>
        <p:sp>
          <p:nvSpPr>
            <p:cNvPr id="292" name="Овал 291">
              <a:extLst>
                <a:ext uri="{FF2B5EF4-FFF2-40B4-BE49-F238E27FC236}">
                  <a16:creationId xmlns:a16="http://schemas.microsoft.com/office/drawing/2014/main" id="{A4E084AE-1380-4A43-8E25-A2F91CED0CDD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93" name="Овал 292">
              <a:extLst>
                <a:ext uri="{FF2B5EF4-FFF2-40B4-BE49-F238E27FC236}">
                  <a16:creationId xmlns:a16="http://schemas.microsoft.com/office/drawing/2014/main" id="{CFE07078-3418-4CD3-96A7-CEA7DAF5FC8E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94" name="Овал 293">
              <a:extLst>
                <a:ext uri="{FF2B5EF4-FFF2-40B4-BE49-F238E27FC236}">
                  <a16:creationId xmlns:a16="http://schemas.microsoft.com/office/drawing/2014/main" id="{5FC9D68D-FA50-4CBE-9FF5-48272B3C0AEC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95" name="Овал 294">
              <a:extLst>
                <a:ext uri="{FF2B5EF4-FFF2-40B4-BE49-F238E27FC236}">
                  <a16:creationId xmlns:a16="http://schemas.microsoft.com/office/drawing/2014/main" id="{065A777C-7A9F-47B6-BB36-9D3BA19C578A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96" name="Овал 295">
              <a:extLst>
                <a:ext uri="{FF2B5EF4-FFF2-40B4-BE49-F238E27FC236}">
                  <a16:creationId xmlns:a16="http://schemas.microsoft.com/office/drawing/2014/main" id="{782EE82A-BC5A-497B-80F7-38DD5369348D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p:sp>
          <p:nvSpPr>
            <p:cNvPr id="297" name="Овал 296">
              <a:extLst>
                <a:ext uri="{FF2B5EF4-FFF2-40B4-BE49-F238E27FC236}">
                  <a16:creationId xmlns:a16="http://schemas.microsoft.com/office/drawing/2014/main" id="{384EE627-0083-46E0-8E6E-690BD2178B1F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chemeClr val="bg1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98" name="Группа 297">
            <a:extLst>
              <a:ext uri="{FF2B5EF4-FFF2-40B4-BE49-F238E27FC236}">
                <a16:creationId xmlns:a16="http://schemas.microsoft.com/office/drawing/2014/main" id="{603A043A-43AE-4616-B76A-1F30CE83796B}"/>
              </a:ext>
            </a:extLst>
          </p:cNvPr>
          <p:cNvGrpSpPr/>
          <p:nvPr/>
        </p:nvGrpSpPr>
        <p:grpSpPr>
          <a:xfrm>
            <a:off x="5692867" y="3053616"/>
            <a:ext cx="620537" cy="602049"/>
            <a:chOff x="9133063" y="3004383"/>
            <a:chExt cx="620537" cy="602049"/>
          </a:xfrm>
          <a:solidFill>
            <a:schemeClr val="tx2">
              <a:lumMod val="75000"/>
            </a:schemeClr>
          </a:solidFill>
        </p:grpSpPr>
        <p:sp>
          <p:nvSpPr>
            <p:cNvPr id="299" name="Овал 298">
              <a:extLst>
                <a:ext uri="{FF2B5EF4-FFF2-40B4-BE49-F238E27FC236}">
                  <a16:creationId xmlns:a16="http://schemas.microsoft.com/office/drawing/2014/main" id="{DD133311-0A96-41AA-9227-AB04D1541EE6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300" name="Овал 299">
              <a:extLst>
                <a:ext uri="{FF2B5EF4-FFF2-40B4-BE49-F238E27FC236}">
                  <a16:creationId xmlns:a16="http://schemas.microsoft.com/office/drawing/2014/main" id="{4676B20C-E00F-4C4C-BB2E-192F81CC0B55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301" name="Овал 300">
              <a:extLst>
                <a:ext uri="{FF2B5EF4-FFF2-40B4-BE49-F238E27FC236}">
                  <a16:creationId xmlns:a16="http://schemas.microsoft.com/office/drawing/2014/main" id="{CB5AE888-FF2B-49C4-9E33-6439190500F5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302" name="Овал 301">
              <a:extLst>
                <a:ext uri="{FF2B5EF4-FFF2-40B4-BE49-F238E27FC236}">
                  <a16:creationId xmlns:a16="http://schemas.microsoft.com/office/drawing/2014/main" id="{AB3D000D-54E4-44B3-B2B2-B5BE4AE9E6B0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303" name="Овал 302">
              <a:extLst>
                <a:ext uri="{FF2B5EF4-FFF2-40B4-BE49-F238E27FC236}">
                  <a16:creationId xmlns:a16="http://schemas.microsoft.com/office/drawing/2014/main" id="{9BB439B2-46C3-4224-81C4-820C1B4706A3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304" name="Овал 303">
              <a:extLst>
                <a:ext uri="{FF2B5EF4-FFF2-40B4-BE49-F238E27FC236}">
                  <a16:creationId xmlns:a16="http://schemas.microsoft.com/office/drawing/2014/main" id="{9821B7C4-7359-47F0-9678-716C6791DE6F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grpSp>
        <p:nvGrpSpPr>
          <p:cNvPr id="305" name="Группа 304">
            <a:extLst>
              <a:ext uri="{FF2B5EF4-FFF2-40B4-BE49-F238E27FC236}">
                <a16:creationId xmlns:a16="http://schemas.microsoft.com/office/drawing/2014/main" id="{280CC8D2-3861-45CD-809F-D0E099EBB5F9}"/>
              </a:ext>
            </a:extLst>
          </p:cNvPr>
          <p:cNvGrpSpPr/>
          <p:nvPr/>
        </p:nvGrpSpPr>
        <p:grpSpPr>
          <a:xfrm>
            <a:off x="6404375" y="2741097"/>
            <a:ext cx="636049" cy="645518"/>
            <a:chOff x="5545604" y="1525829"/>
            <a:chExt cx="636049" cy="645518"/>
          </a:xfrm>
        </p:grpSpPr>
        <p:grpSp>
          <p:nvGrpSpPr>
            <p:cNvPr id="306" name="Группа 305">
              <a:extLst>
                <a:ext uri="{FF2B5EF4-FFF2-40B4-BE49-F238E27FC236}">
                  <a16:creationId xmlns:a16="http://schemas.microsoft.com/office/drawing/2014/main" id="{CBED9F06-48F4-4CA9-91C2-A23E97B632BC}"/>
                </a:ext>
              </a:extLst>
            </p:cNvPr>
            <p:cNvGrpSpPr/>
            <p:nvPr/>
          </p:nvGrpSpPr>
          <p:grpSpPr>
            <a:xfrm>
              <a:off x="6031864" y="2037496"/>
              <a:ext cx="149789" cy="133851"/>
              <a:chOff x="6184886" y="1586017"/>
              <a:chExt cx="596914" cy="533400"/>
            </a:xfrm>
          </p:grpSpPr>
          <p:sp>
            <p:nvSpPr>
              <p:cNvPr id="322" name="Овал 321">
                <a:extLst>
                  <a:ext uri="{FF2B5EF4-FFF2-40B4-BE49-F238E27FC236}">
                    <a16:creationId xmlns:a16="http://schemas.microsoft.com/office/drawing/2014/main" id="{5FF78FE0-2236-4DE6-8B16-D314EA98287E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3" name="TextBox 322">
                <a:extLst>
                  <a:ext uri="{FF2B5EF4-FFF2-40B4-BE49-F238E27FC236}">
                    <a16:creationId xmlns:a16="http://schemas.microsoft.com/office/drawing/2014/main" id="{0CDD951D-5E37-467F-8EE3-F19A4E6B1790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07" name="Группа 306">
              <a:extLst>
                <a:ext uri="{FF2B5EF4-FFF2-40B4-BE49-F238E27FC236}">
                  <a16:creationId xmlns:a16="http://schemas.microsoft.com/office/drawing/2014/main" id="{E4FE9C71-D1B0-42C2-AB00-62D61B82D2D5}"/>
                </a:ext>
              </a:extLst>
            </p:cNvPr>
            <p:cNvGrpSpPr/>
            <p:nvPr/>
          </p:nvGrpSpPr>
          <p:grpSpPr>
            <a:xfrm>
              <a:off x="5717611" y="1735230"/>
              <a:ext cx="299578" cy="267702"/>
              <a:chOff x="6184886" y="1586017"/>
              <a:chExt cx="596914" cy="533400"/>
            </a:xfrm>
          </p:grpSpPr>
          <p:sp>
            <p:nvSpPr>
              <p:cNvPr id="320" name="Овал 319">
                <a:extLst>
                  <a:ext uri="{FF2B5EF4-FFF2-40B4-BE49-F238E27FC236}">
                    <a16:creationId xmlns:a16="http://schemas.microsoft.com/office/drawing/2014/main" id="{3CF285F4-D3C3-4621-BA2A-08058CE6D9A4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1" name="TextBox 320">
                <a:extLst>
                  <a:ext uri="{FF2B5EF4-FFF2-40B4-BE49-F238E27FC236}">
                    <a16:creationId xmlns:a16="http://schemas.microsoft.com/office/drawing/2014/main" id="{F4FF9888-1B84-4F00-9618-D39A878F3DAF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08" name="Группа 307">
              <a:extLst>
                <a:ext uri="{FF2B5EF4-FFF2-40B4-BE49-F238E27FC236}">
                  <a16:creationId xmlns:a16="http://schemas.microsoft.com/office/drawing/2014/main" id="{DFC80A3C-A729-468F-ADFD-4198A0E9EF78}"/>
                </a:ext>
              </a:extLst>
            </p:cNvPr>
            <p:cNvGrpSpPr/>
            <p:nvPr/>
          </p:nvGrpSpPr>
          <p:grpSpPr>
            <a:xfrm>
              <a:off x="6001251" y="1615950"/>
              <a:ext cx="149789" cy="133851"/>
              <a:chOff x="6184886" y="1586017"/>
              <a:chExt cx="596914" cy="533400"/>
            </a:xfrm>
          </p:grpSpPr>
          <p:sp>
            <p:nvSpPr>
              <p:cNvPr id="318" name="Овал 317">
                <a:extLst>
                  <a:ext uri="{FF2B5EF4-FFF2-40B4-BE49-F238E27FC236}">
                    <a16:creationId xmlns:a16="http://schemas.microsoft.com/office/drawing/2014/main" id="{3DFEC093-B9D6-404C-B341-248414BDC710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9" name="TextBox 318">
                <a:extLst>
                  <a:ext uri="{FF2B5EF4-FFF2-40B4-BE49-F238E27FC236}">
                    <a16:creationId xmlns:a16="http://schemas.microsoft.com/office/drawing/2014/main" id="{B0905367-9773-43BD-B84A-1E62ACCAC772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09" name="Группа 308">
              <a:extLst>
                <a:ext uri="{FF2B5EF4-FFF2-40B4-BE49-F238E27FC236}">
                  <a16:creationId xmlns:a16="http://schemas.microsoft.com/office/drawing/2014/main" id="{398CF289-F6D6-42E9-BB0E-EEFB262B4499}"/>
                </a:ext>
              </a:extLst>
            </p:cNvPr>
            <p:cNvGrpSpPr/>
            <p:nvPr/>
          </p:nvGrpSpPr>
          <p:grpSpPr>
            <a:xfrm>
              <a:off x="5620499" y="2037496"/>
              <a:ext cx="149789" cy="133851"/>
              <a:chOff x="6184886" y="1586017"/>
              <a:chExt cx="596914" cy="533400"/>
            </a:xfrm>
          </p:grpSpPr>
          <p:sp>
            <p:nvSpPr>
              <p:cNvPr id="316" name="Овал 315">
                <a:extLst>
                  <a:ext uri="{FF2B5EF4-FFF2-40B4-BE49-F238E27FC236}">
                    <a16:creationId xmlns:a16="http://schemas.microsoft.com/office/drawing/2014/main" id="{704EF7EA-9ECD-451C-9B85-62A1195CB5D5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7" name="TextBox 316">
                <a:extLst>
                  <a:ext uri="{FF2B5EF4-FFF2-40B4-BE49-F238E27FC236}">
                    <a16:creationId xmlns:a16="http://schemas.microsoft.com/office/drawing/2014/main" id="{2CF5F107-0C57-4C7E-9201-F74F5E6E63E7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10" name="Группа 309">
              <a:extLst>
                <a:ext uri="{FF2B5EF4-FFF2-40B4-BE49-F238E27FC236}">
                  <a16:creationId xmlns:a16="http://schemas.microsoft.com/office/drawing/2014/main" id="{F6930406-649C-4FC5-9727-942B6D1B516E}"/>
                </a:ext>
              </a:extLst>
            </p:cNvPr>
            <p:cNvGrpSpPr/>
            <p:nvPr/>
          </p:nvGrpSpPr>
          <p:grpSpPr>
            <a:xfrm>
              <a:off x="5545604" y="1839489"/>
              <a:ext cx="149789" cy="133851"/>
              <a:chOff x="6184886" y="1586017"/>
              <a:chExt cx="596914" cy="533400"/>
            </a:xfrm>
          </p:grpSpPr>
          <p:sp>
            <p:nvSpPr>
              <p:cNvPr id="314" name="Овал 313">
                <a:extLst>
                  <a:ext uri="{FF2B5EF4-FFF2-40B4-BE49-F238E27FC236}">
                    <a16:creationId xmlns:a16="http://schemas.microsoft.com/office/drawing/2014/main" id="{6886F3DC-7D32-4828-A6A2-6FCBFB299980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6A89F10C-9418-4FFE-98F7-6BD511F8B934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11" name="Группа 310">
              <a:extLst>
                <a:ext uri="{FF2B5EF4-FFF2-40B4-BE49-F238E27FC236}">
                  <a16:creationId xmlns:a16="http://schemas.microsoft.com/office/drawing/2014/main" id="{050852E4-943C-4F9D-AE4C-099AD321EAA9}"/>
                </a:ext>
              </a:extLst>
            </p:cNvPr>
            <p:cNvGrpSpPr/>
            <p:nvPr/>
          </p:nvGrpSpPr>
          <p:grpSpPr>
            <a:xfrm>
              <a:off x="5762907" y="1525829"/>
              <a:ext cx="149789" cy="133851"/>
              <a:chOff x="6184886" y="1586017"/>
              <a:chExt cx="596914" cy="533400"/>
            </a:xfrm>
          </p:grpSpPr>
          <p:sp>
            <p:nvSpPr>
              <p:cNvPr id="312" name="Овал 311">
                <a:extLst>
                  <a:ext uri="{FF2B5EF4-FFF2-40B4-BE49-F238E27FC236}">
                    <a16:creationId xmlns:a16="http://schemas.microsoft.com/office/drawing/2014/main" id="{D41EF9B2-DAE6-42D9-A983-93BCC4F3F80A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8C0BF8C6-E485-4684-95C5-920327D15D8B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</p:grpSp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A37118C5-F1E2-4834-BAFE-081B63568802}"/>
              </a:ext>
            </a:extLst>
          </p:cNvPr>
          <p:cNvCxnSpPr>
            <a:cxnSpLocks/>
            <a:stCxn id="241" idx="3"/>
            <a:endCxn id="70" idx="1"/>
          </p:cNvCxnSpPr>
          <p:nvPr/>
        </p:nvCxnSpPr>
        <p:spPr bwMode="auto">
          <a:xfrm>
            <a:off x="6005675" y="1869747"/>
            <a:ext cx="1712287" cy="726855"/>
          </a:xfrm>
          <a:prstGeom prst="curvedConnector3">
            <a:avLst>
              <a:gd name="adj1" fmla="val 42598"/>
            </a:avLst>
          </a:prstGeom>
          <a:ln w="12700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Соединитель: изогнутый 323">
            <a:extLst>
              <a:ext uri="{FF2B5EF4-FFF2-40B4-BE49-F238E27FC236}">
                <a16:creationId xmlns:a16="http://schemas.microsoft.com/office/drawing/2014/main" id="{CAF2414B-4ADB-45EF-8BE5-B3668095B4BB}"/>
              </a:ext>
            </a:extLst>
          </p:cNvPr>
          <p:cNvCxnSpPr>
            <a:cxnSpLocks/>
          </p:cNvCxnSpPr>
          <p:nvPr/>
        </p:nvCxnSpPr>
        <p:spPr bwMode="auto">
          <a:xfrm flipV="1">
            <a:off x="6893859" y="2775931"/>
            <a:ext cx="849565" cy="299784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Соединитель: изогнутый 324">
            <a:extLst>
              <a:ext uri="{FF2B5EF4-FFF2-40B4-BE49-F238E27FC236}">
                <a16:creationId xmlns:a16="http://schemas.microsoft.com/office/drawing/2014/main" id="{E58E84C3-0358-4746-8D4E-8E510D365E00}"/>
              </a:ext>
            </a:extLst>
          </p:cNvPr>
          <p:cNvCxnSpPr>
            <a:cxnSpLocks/>
            <a:endCxn id="69" idx="0"/>
          </p:cNvCxnSpPr>
          <p:nvPr/>
        </p:nvCxnSpPr>
        <p:spPr bwMode="auto">
          <a:xfrm rot="16200000" flipH="1">
            <a:off x="7623914" y="1939562"/>
            <a:ext cx="559938" cy="225071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Соединитель: изогнутый 325">
            <a:extLst>
              <a:ext uri="{FF2B5EF4-FFF2-40B4-BE49-F238E27FC236}">
                <a16:creationId xmlns:a16="http://schemas.microsoft.com/office/drawing/2014/main" id="{BD21C89B-037D-4997-B1B4-1B817A905443}"/>
              </a:ext>
            </a:extLst>
          </p:cNvPr>
          <p:cNvCxnSpPr>
            <a:cxnSpLocks/>
            <a:endCxn id="69" idx="7"/>
          </p:cNvCxnSpPr>
          <p:nvPr/>
        </p:nvCxnSpPr>
        <p:spPr bwMode="auto">
          <a:xfrm rot="10800000" flipV="1">
            <a:off x="8205004" y="1998228"/>
            <a:ext cx="2048816" cy="411954"/>
          </a:xfrm>
          <a:prstGeom prst="curvedConnector2">
            <a:avLst/>
          </a:prstGeom>
          <a:ln w="12700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7" name="Соединитель: изогнутый 326">
            <a:extLst>
              <a:ext uri="{FF2B5EF4-FFF2-40B4-BE49-F238E27FC236}">
                <a16:creationId xmlns:a16="http://schemas.microsoft.com/office/drawing/2014/main" id="{024DDED9-0DAF-41F2-95AB-667745F054FA}"/>
              </a:ext>
            </a:extLst>
          </p:cNvPr>
          <p:cNvCxnSpPr>
            <a:cxnSpLocks/>
            <a:stCxn id="344" idx="1"/>
            <a:endCxn id="70" idx="3"/>
          </p:cNvCxnSpPr>
          <p:nvPr/>
        </p:nvCxnSpPr>
        <p:spPr bwMode="auto">
          <a:xfrm rot="10800000">
            <a:off x="8314876" y="2596602"/>
            <a:ext cx="1517900" cy="421396"/>
          </a:xfrm>
          <a:prstGeom prst="curvedConnector3">
            <a:avLst>
              <a:gd name="adj1" fmla="val 90558"/>
            </a:avLst>
          </a:prstGeom>
          <a:ln w="12700">
            <a:solidFill>
              <a:schemeClr val="tx1">
                <a:lumMod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8" name="Группа 327">
            <a:extLst>
              <a:ext uri="{FF2B5EF4-FFF2-40B4-BE49-F238E27FC236}">
                <a16:creationId xmlns:a16="http://schemas.microsoft.com/office/drawing/2014/main" id="{76471826-4726-4172-85C9-6A3E186D93A4}"/>
              </a:ext>
            </a:extLst>
          </p:cNvPr>
          <p:cNvGrpSpPr/>
          <p:nvPr/>
        </p:nvGrpSpPr>
        <p:grpSpPr>
          <a:xfrm>
            <a:off x="9660769" y="2693854"/>
            <a:ext cx="636049" cy="645518"/>
            <a:chOff x="5545604" y="1525829"/>
            <a:chExt cx="636049" cy="645518"/>
          </a:xfrm>
        </p:grpSpPr>
        <p:grpSp>
          <p:nvGrpSpPr>
            <p:cNvPr id="329" name="Группа 328">
              <a:extLst>
                <a:ext uri="{FF2B5EF4-FFF2-40B4-BE49-F238E27FC236}">
                  <a16:creationId xmlns:a16="http://schemas.microsoft.com/office/drawing/2014/main" id="{15592414-FD06-4C83-94A7-E3308AD2D632}"/>
                </a:ext>
              </a:extLst>
            </p:cNvPr>
            <p:cNvGrpSpPr/>
            <p:nvPr/>
          </p:nvGrpSpPr>
          <p:grpSpPr>
            <a:xfrm>
              <a:off x="6031864" y="2037496"/>
              <a:ext cx="149789" cy="133851"/>
              <a:chOff x="6184886" y="1586017"/>
              <a:chExt cx="596914" cy="533400"/>
            </a:xfrm>
          </p:grpSpPr>
          <p:sp>
            <p:nvSpPr>
              <p:cNvPr id="345" name="Овал 344">
                <a:extLst>
                  <a:ext uri="{FF2B5EF4-FFF2-40B4-BE49-F238E27FC236}">
                    <a16:creationId xmlns:a16="http://schemas.microsoft.com/office/drawing/2014/main" id="{3D8B0AA5-AB57-4AD8-BB0A-53CF9D0174DD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6" name="TextBox 345">
                <a:extLst>
                  <a:ext uri="{FF2B5EF4-FFF2-40B4-BE49-F238E27FC236}">
                    <a16:creationId xmlns:a16="http://schemas.microsoft.com/office/drawing/2014/main" id="{F46A2A06-1132-4382-898D-0D333BFEC45A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30" name="Группа 329">
              <a:extLst>
                <a:ext uri="{FF2B5EF4-FFF2-40B4-BE49-F238E27FC236}">
                  <a16:creationId xmlns:a16="http://schemas.microsoft.com/office/drawing/2014/main" id="{28A43AB0-17C2-4FAA-8932-9C40746956FF}"/>
                </a:ext>
              </a:extLst>
            </p:cNvPr>
            <p:cNvGrpSpPr/>
            <p:nvPr/>
          </p:nvGrpSpPr>
          <p:grpSpPr>
            <a:xfrm>
              <a:off x="5717611" y="1735230"/>
              <a:ext cx="299578" cy="267702"/>
              <a:chOff x="6184886" y="1586017"/>
              <a:chExt cx="596914" cy="533400"/>
            </a:xfrm>
          </p:grpSpPr>
          <p:sp>
            <p:nvSpPr>
              <p:cNvPr id="343" name="Овал 342">
                <a:extLst>
                  <a:ext uri="{FF2B5EF4-FFF2-40B4-BE49-F238E27FC236}">
                    <a16:creationId xmlns:a16="http://schemas.microsoft.com/office/drawing/2014/main" id="{1BB132F0-0531-40F1-900E-C2642371F714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4" name="TextBox 343">
                <a:extLst>
                  <a:ext uri="{FF2B5EF4-FFF2-40B4-BE49-F238E27FC236}">
                    <a16:creationId xmlns:a16="http://schemas.microsoft.com/office/drawing/2014/main" id="{C198351C-63FB-4074-9ECB-0B8685672939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31" name="Группа 330">
              <a:extLst>
                <a:ext uri="{FF2B5EF4-FFF2-40B4-BE49-F238E27FC236}">
                  <a16:creationId xmlns:a16="http://schemas.microsoft.com/office/drawing/2014/main" id="{58BD333B-4B79-4019-947F-4D2537937BD1}"/>
                </a:ext>
              </a:extLst>
            </p:cNvPr>
            <p:cNvGrpSpPr/>
            <p:nvPr/>
          </p:nvGrpSpPr>
          <p:grpSpPr>
            <a:xfrm>
              <a:off x="6001251" y="1615950"/>
              <a:ext cx="149789" cy="133851"/>
              <a:chOff x="6184886" y="1586017"/>
              <a:chExt cx="596914" cy="533400"/>
            </a:xfrm>
          </p:grpSpPr>
          <p:sp>
            <p:nvSpPr>
              <p:cNvPr id="341" name="Овал 340">
                <a:extLst>
                  <a:ext uri="{FF2B5EF4-FFF2-40B4-BE49-F238E27FC236}">
                    <a16:creationId xmlns:a16="http://schemas.microsoft.com/office/drawing/2014/main" id="{404286D2-97F1-430F-9653-B01B06100C6F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2" name="TextBox 341">
                <a:extLst>
                  <a:ext uri="{FF2B5EF4-FFF2-40B4-BE49-F238E27FC236}">
                    <a16:creationId xmlns:a16="http://schemas.microsoft.com/office/drawing/2014/main" id="{52B85D85-C935-4914-876A-9053189DBF55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32" name="Группа 331">
              <a:extLst>
                <a:ext uri="{FF2B5EF4-FFF2-40B4-BE49-F238E27FC236}">
                  <a16:creationId xmlns:a16="http://schemas.microsoft.com/office/drawing/2014/main" id="{A3969960-102E-4EA0-935A-0217CA798D0D}"/>
                </a:ext>
              </a:extLst>
            </p:cNvPr>
            <p:cNvGrpSpPr/>
            <p:nvPr/>
          </p:nvGrpSpPr>
          <p:grpSpPr>
            <a:xfrm>
              <a:off x="5620499" y="2037496"/>
              <a:ext cx="149789" cy="133851"/>
              <a:chOff x="6184886" y="1586017"/>
              <a:chExt cx="596914" cy="533400"/>
            </a:xfrm>
          </p:grpSpPr>
          <p:sp>
            <p:nvSpPr>
              <p:cNvPr id="339" name="Овал 338">
                <a:extLst>
                  <a:ext uri="{FF2B5EF4-FFF2-40B4-BE49-F238E27FC236}">
                    <a16:creationId xmlns:a16="http://schemas.microsoft.com/office/drawing/2014/main" id="{DF367595-6D98-4019-BD48-4635009CF485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0" name="TextBox 339">
                <a:extLst>
                  <a:ext uri="{FF2B5EF4-FFF2-40B4-BE49-F238E27FC236}">
                    <a16:creationId xmlns:a16="http://schemas.microsoft.com/office/drawing/2014/main" id="{CDF9F4B8-5EA6-4CE9-99E1-C4D6B123F1FC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33" name="Группа 332">
              <a:extLst>
                <a:ext uri="{FF2B5EF4-FFF2-40B4-BE49-F238E27FC236}">
                  <a16:creationId xmlns:a16="http://schemas.microsoft.com/office/drawing/2014/main" id="{970BB51F-E9D8-4834-AE4F-1CF040B17867}"/>
                </a:ext>
              </a:extLst>
            </p:cNvPr>
            <p:cNvGrpSpPr/>
            <p:nvPr/>
          </p:nvGrpSpPr>
          <p:grpSpPr>
            <a:xfrm>
              <a:off x="5545604" y="1839489"/>
              <a:ext cx="149789" cy="133851"/>
              <a:chOff x="6184886" y="1586017"/>
              <a:chExt cx="596914" cy="533400"/>
            </a:xfrm>
          </p:grpSpPr>
          <p:sp>
            <p:nvSpPr>
              <p:cNvPr id="337" name="Овал 336">
                <a:extLst>
                  <a:ext uri="{FF2B5EF4-FFF2-40B4-BE49-F238E27FC236}">
                    <a16:creationId xmlns:a16="http://schemas.microsoft.com/office/drawing/2014/main" id="{1D74EE3E-F34A-4DE0-85DA-833D509F7396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8" name="TextBox 337">
                <a:extLst>
                  <a:ext uri="{FF2B5EF4-FFF2-40B4-BE49-F238E27FC236}">
                    <a16:creationId xmlns:a16="http://schemas.microsoft.com/office/drawing/2014/main" id="{1792668C-AFA1-436D-A5B1-3A239A701F9E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334" name="Группа 333">
              <a:extLst>
                <a:ext uri="{FF2B5EF4-FFF2-40B4-BE49-F238E27FC236}">
                  <a16:creationId xmlns:a16="http://schemas.microsoft.com/office/drawing/2014/main" id="{8C7ABB78-0438-4C07-A374-BE64FDEA3332}"/>
                </a:ext>
              </a:extLst>
            </p:cNvPr>
            <p:cNvGrpSpPr/>
            <p:nvPr/>
          </p:nvGrpSpPr>
          <p:grpSpPr>
            <a:xfrm>
              <a:off x="5762907" y="1525829"/>
              <a:ext cx="149789" cy="133851"/>
              <a:chOff x="6184886" y="1586017"/>
              <a:chExt cx="596914" cy="533400"/>
            </a:xfrm>
          </p:grpSpPr>
          <p:sp>
            <p:nvSpPr>
              <p:cNvPr id="335" name="Овал 334">
                <a:extLst>
                  <a:ext uri="{FF2B5EF4-FFF2-40B4-BE49-F238E27FC236}">
                    <a16:creationId xmlns:a16="http://schemas.microsoft.com/office/drawing/2014/main" id="{B9B99B47-D842-4B9D-BCCD-FAEAAF12825D}"/>
                  </a:ext>
                </a:extLst>
              </p:cNvPr>
              <p:cNvSpPr/>
              <p:nvPr/>
            </p:nvSpPr>
            <p:spPr bwMode="auto">
              <a:xfrm>
                <a:off x="6216643" y="1586017"/>
                <a:ext cx="533400" cy="533400"/>
              </a:xfrm>
              <a:prstGeom prst="ellipse">
                <a:avLst/>
              </a:prstGeom>
              <a:solidFill>
                <a:schemeClr val="tx1">
                  <a:lumMod val="75000"/>
                </a:schemeClr>
              </a:solidFill>
              <a:ln w="28575" cap="flat" cmpd="sng" algn="ctr">
                <a:solidFill>
                  <a:schemeClr val="tx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36000" rIns="0" bIns="10800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endParaRPr kumimoji="0" lang="ru-RU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6" name="TextBox 335">
                <a:extLst>
                  <a:ext uri="{FF2B5EF4-FFF2-40B4-BE49-F238E27FC236}">
                    <a16:creationId xmlns:a16="http://schemas.microsoft.com/office/drawing/2014/main" id="{DA35BD8A-9275-42BC-8042-F5917E6F9754}"/>
                  </a:ext>
                </a:extLst>
              </p:cNvPr>
              <p:cNvSpPr txBox="1"/>
              <p:nvPr/>
            </p:nvSpPr>
            <p:spPr>
              <a:xfrm>
                <a:off x="6184886" y="1696663"/>
                <a:ext cx="596914" cy="2359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None/>
                </a:pPr>
                <a:endParaRPr lang="ru-RU" sz="1400" dirty="0" err="1">
                  <a:solidFill>
                    <a:schemeClr val="bg2"/>
                  </a:solidFill>
                </a:endParaRPr>
              </a:p>
            </p:txBody>
          </p:sp>
        </p:grpSp>
      </p:grpSp>
      <p:cxnSp>
        <p:nvCxnSpPr>
          <p:cNvPr id="347" name="Соединитель: изогнутый 346">
            <a:extLst>
              <a:ext uri="{FF2B5EF4-FFF2-40B4-BE49-F238E27FC236}">
                <a16:creationId xmlns:a16="http://schemas.microsoft.com/office/drawing/2014/main" id="{05D62E67-A83B-4C5A-B58A-919DB4D989EC}"/>
              </a:ext>
            </a:extLst>
          </p:cNvPr>
          <p:cNvCxnSpPr>
            <a:cxnSpLocks/>
            <a:stCxn id="301" idx="3"/>
          </p:cNvCxnSpPr>
          <p:nvPr/>
        </p:nvCxnSpPr>
        <p:spPr bwMode="auto">
          <a:xfrm rot="5400000" flipH="1" flipV="1">
            <a:off x="7081967" y="2318920"/>
            <a:ext cx="148962" cy="1935677"/>
          </a:xfrm>
          <a:prstGeom prst="curvedConnector4">
            <a:avLst>
              <a:gd name="adj1" fmla="val -153462"/>
              <a:gd name="adj2" fmla="val 52951"/>
            </a:avLst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0" name="Соединитель: изогнутый 349">
            <a:extLst>
              <a:ext uri="{FF2B5EF4-FFF2-40B4-BE49-F238E27FC236}">
                <a16:creationId xmlns:a16="http://schemas.microsoft.com/office/drawing/2014/main" id="{1CBF88DA-A033-4CDF-B2A9-69EEB32C55F7}"/>
              </a:ext>
            </a:extLst>
          </p:cNvPr>
          <p:cNvCxnSpPr>
            <a:cxnSpLocks/>
            <a:endCxn id="192" idx="1"/>
          </p:cNvCxnSpPr>
          <p:nvPr/>
        </p:nvCxnSpPr>
        <p:spPr bwMode="auto">
          <a:xfrm>
            <a:off x="6748560" y="1968960"/>
            <a:ext cx="1294713" cy="1132701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2" name="Соединитель: изогнутый 351">
            <a:extLst>
              <a:ext uri="{FF2B5EF4-FFF2-40B4-BE49-F238E27FC236}">
                <a16:creationId xmlns:a16="http://schemas.microsoft.com/office/drawing/2014/main" id="{6DAB9526-B25C-45BD-9BCE-68DACFB5127A}"/>
              </a:ext>
            </a:extLst>
          </p:cNvPr>
          <p:cNvCxnSpPr>
            <a:cxnSpLocks/>
            <a:endCxn id="191" idx="0"/>
          </p:cNvCxnSpPr>
          <p:nvPr/>
        </p:nvCxnSpPr>
        <p:spPr bwMode="auto">
          <a:xfrm rot="5400000">
            <a:off x="8219260" y="1793014"/>
            <a:ext cx="1140935" cy="895993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Соединитель: изогнутый 353">
            <a:extLst>
              <a:ext uri="{FF2B5EF4-FFF2-40B4-BE49-F238E27FC236}">
                <a16:creationId xmlns:a16="http://schemas.microsoft.com/office/drawing/2014/main" id="{CA5F7BFE-2656-4DE1-8008-5592C0593A2D}"/>
              </a:ext>
            </a:extLst>
          </p:cNvPr>
          <p:cNvCxnSpPr>
            <a:cxnSpLocks/>
          </p:cNvCxnSpPr>
          <p:nvPr/>
        </p:nvCxnSpPr>
        <p:spPr bwMode="auto">
          <a:xfrm rot="10800000" flipV="1">
            <a:off x="8600588" y="1987518"/>
            <a:ext cx="2382630" cy="1008646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Соединитель: изогнутый 355">
            <a:extLst>
              <a:ext uri="{FF2B5EF4-FFF2-40B4-BE49-F238E27FC236}">
                <a16:creationId xmlns:a16="http://schemas.microsoft.com/office/drawing/2014/main" id="{5A5C8941-A578-4A99-8D40-FD0D670DA9A5}"/>
              </a:ext>
            </a:extLst>
          </p:cNvPr>
          <p:cNvCxnSpPr>
            <a:cxnSpLocks/>
            <a:stCxn id="160" idx="3"/>
            <a:endCxn id="191" idx="4"/>
          </p:cNvCxnSpPr>
          <p:nvPr/>
        </p:nvCxnSpPr>
        <p:spPr bwMode="auto">
          <a:xfrm rot="5400000" flipH="1">
            <a:off x="8758129" y="2928480"/>
            <a:ext cx="184507" cy="1017305"/>
          </a:xfrm>
          <a:prstGeom prst="curvedConnector3">
            <a:avLst>
              <a:gd name="adj1" fmla="val -145146"/>
            </a:avLst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Соединитель: изогнутый 358">
            <a:extLst>
              <a:ext uri="{FF2B5EF4-FFF2-40B4-BE49-F238E27FC236}">
                <a16:creationId xmlns:a16="http://schemas.microsoft.com/office/drawing/2014/main" id="{C28BE4E6-5737-4E0D-9D0D-2840EB3D4B37}"/>
              </a:ext>
            </a:extLst>
          </p:cNvPr>
          <p:cNvCxnSpPr>
            <a:cxnSpLocks/>
            <a:endCxn id="219" idx="2"/>
          </p:cNvCxnSpPr>
          <p:nvPr/>
        </p:nvCxnSpPr>
        <p:spPr bwMode="auto">
          <a:xfrm flipV="1">
            <a:off x="8986760" y="2384862"/>
            <a:ext cx="1499946" cy="152166"/>
          </a:xfrm>
          <a:prstGeom prst="curvedConnector3">
            <a:avLst>
              <a:gd name="adj1" fmla="val 50000"/>
            </a:avLst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Соединитель: изогнутый 360">
            <a:extLst>
              <a:ext uri="{FF2B5EF4-FFF2-40B4-BE49-F238E27FC236}">
                <a16:creationId xmlns:a16="http://schemas.microsoft.com/office/drawing/2014/main" id="{134D1A2B-8941-4DF5-BC44-EDE0681795C7}"/>
              </a:ext>
            </a:extLst>
          </p:cNvPr>
          <p:cNvCxnSpPr>
            <a:cxnSpLocks/>
            <a:endCxn id="198" idx="1"/>
          </p:cNvCxnSpPr>
          <p:nvPr/>
        </p:nvCxnSpPr>
        <p:spPr bwMode="auto">
          <a:xfrm>
            <a:off x="8942507" y="2763765"/>
            <a:ext cx="831637" cy="776558"/>
          </a:xfrm>
          <a:prstGeom prst="curvedConnector2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Соединитель: изогнутый 362">
            <a:extLst>
              <a:ext uri="{FF2B5EF4-FFF2-40B4-BE49-F238E27FC236}">
                <a16:creationId xmlns:a16="http://schemas.microsoft.com/office/drawing/2014/main" id="{83062655-B703-41AC-A45E-82F7F80A3DCB}"/>
              </a:ext>
            </a:extLst>
          </p:cNvPr>
          <p:cNvCxnSpPr>
            <a:cxnSpLocks/>
            <a:endCxn id="292" idx="7"/>
          </p:cNvCxnSpPr>
          <p:nvPr/>
        </p:nvCxnSpPr>
        <p:spPr bwMode="auto">
          <a:xfrm rot="10800000" flipV="1">
            <a:off x="6834721" y="2701572"/>
            <a:ext cx="1600828" cy="822908"/>
          </a:xfrm>
          <a:prstGeom prst="curvedConnector2">
            <a:avLst/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Соединитель: изогнутый 364">
            <a:extLst>
              <a:ext uri="{FF2B5EF4-FFF2-40B4-BE49-F238E27FC236}">
                <a16:creationId xmlns:a16="http://schemas.microsoft.com/office/drawing/2014/main" id="{D7E99A74-7DC1-4F27-983D-41D630518F2D}"/>
              </a:ext>
            </a:extLst>
          </p:cNvPr>
          <p:cNvCxnSpPr>
            <a:cxnSpLocks/>
            <a:endCxn id="266" idx="4"/>
          </p:cNvCxnSpPr>
          <p:nvPr/>
        </p:nvCxnSpPr>
        <p:spPr bwMode="auto">
          <a:xfrm rot="16200000" flipV="1">
            <a:off x="8396084" y="2047745"/>
            <a:ext cx="456000" cy="148169"/>
          </a:xfrm>
          <a:prstGeom prst="curvedConnector3">
            <a:avLst>
              <a:gd name="adj1" fmla="val 50000"/>
            </a:avLst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7" name="Соединитель: изогнутый 366">
            <a:extLst>
              <a:ext uri="{FF2B5EF4-FFF2-40B4-BE49-F238E27FC236}">
                <a16:creationId xmlns:a16="http://schemas.microsoft.com/office/drawing/2014/main" id="{CB60FCF1-43C9-4410-8773-1409CC65B239}"/>
              </a:ext>
            </a:extLst>
          </p:cNvPr>
          <p:cNvCxnSpPr>
            <a:cxnSpLocks/>
            <a:stCxn id="188" idx="1"/>
            <a:endCxn id="252" idx="7"/>
          </p:cNvCxnSpPr>
          <p:nvPr/>
        </p:nvCxnSpPr>
        <p:spPr bwMode="auto">
          <a:xfrm rot="16200000" flipV="1">
            <a:off x="7262704" y="1175238"/>
            <a:ext cx="217071" cy="2305672"/>
          </a:xfrm>
          <a:prstGeom prst="curvedConnector3">
            <a:avLst>
              <a:gd name="adj1" fmla="val 223372"/>
            </a:avLst>
          </a:prstGeom>
          <a:ln w="12700">
            <a:solidFill>
              <a:schemeClr val="bg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3" name="Соединитель: изогнутый 372">
            <a:extLst>
              <a:ext uri="{FF2B5EF4-FFF2-40B4-BE49-F238E27FC236}">
                <a16:creationId xmlns:a16="http://schemas.microsoft.com/office/drawing/2014/main" id="{8897E0D7-AE4D-4A7F-B244-1132C016849B}"/>
              </a:ext>
            </a:extLst>
          </p:cNvPr>
          <p:cNvCxnSpPr>
            <a:cxnSpLocks/>
            <a:stCxn id="245" idx="2"/>
          </p:cNvCxnSpPr>
          <p:nvPr/>
        </p:nvCxnSpPr>
        <p:spPr bwMode="auto">
          <a:xfrm rot="10800000">
            <a:off x="5912624" y="1754317"/>
            <a:ext cx="584000" cy="135724"/>
          </a:xfrm>
          <a:prstGeom prst="curvedConnector3">
            <a:avLst>
              <a:gd name="adj1" fmla="val 44781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Соединитель: изогнутый 375">
            <a:extLst>
              <a:ext uri="{FF2B5EF4-FFF2-40B4-BE49-F238E27FC236}">
                <a16:creationId xmlns:a16="http://schemas.microsoft.com/office/drawing/2014/main" id="{A4D26D01-5B74-4705-891F-68038E97DFB3}"/>
              </a:ext>
            </a:extLst>
          </p:cNvPr>
          <p:cNvCxnSpPr>
            <a:cxnSpLocks/>
            <a:stCxn id="252" idx="1"/>
            <a:endCxn id="240" idx="4"/>
          </p:cNvCxnSpPr>
          <p:nvPr/>
        </p:nvCxnSpPr>
        <p:spPr bwMode="auto">
          <a:xfrm rot="16200000" flipV="1">
            <a:off x="5844082" y="2034510"/>
            <a:ext cx="196832" cy="173223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Соединитель: изогнутый 377">
            <a:extLst>
              <a:ext uri="{FF2B5EF4-FFF2-40B4-BE49-F238E27FC236}">
                <a16:creationId xmlns:a16="http://schemas.microsoft.com/office/drawing/2014/main" id="{6822F831-DD0C-40B9-AF79-A78A0F4DA436}"/>
              </a:ext>
            </a:extLst>
          </p:cNvPr>
          <p:cNvCxnSpPr>
            <a:cxnSpLocks/>
            <a:stCxn id="245" idx="4"/>
          </p:cNvCxnSpPr>
          <p:nvPr/>
        </p:nvCxnSpPr>
        <p:spPr bwMode="auto">
          <a:xfrm rot="5400000">
            <a:off x="6282425" y="2006020"/>
            <a:ext cx="330178" cy="365923"/>
          </a:xfrm>
          <a:prstGeom prst="curvedConnector2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Соединитель: изогнутый 380">
            <a:extLst>
              <a:ext uri="{FF2B5EF4-FFF2-40B4-BE49-F238E27FC236}">
                <a16:creationId xmlns:a16="http://schemas.microsoft.com/office/drawing/2014/main" id="{34ED81A0-1792-4BBF-B015-9056D9CDB8C1}"/>
              </a:ext>
            </a:extLst>
          </p:cNvPr>
          <p:cNvCxnSpPr>
            <a:cxnSpLocks/>
            <a:stCxn id="266" idx="2"/>
          </p:cNvCxnSpPr>
          <p:nvPr/>
        </p:nvCxnSpPr>
        <p:spPr bwMode="auto">
          <a:xfrm rot="10800000">
            <a:off x="7900616" y="1595253"/>
            <a:ext cx="515532" cy="164726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Соединитель: изогнутый 382">
            <a:extLst>
              <a:ext uri="{FF2B5EF4-FFF2-40B4-BE49-F238E27FC236}">
                <a16:creationId xmlns:a16="http://schemas.microsoft.com/office/drawing/2014/main" id="{1D8F5F02-6C25-4D39-B4BE-C7C6C60E2099}"/>
              </a:ext>
            </a:extLst>
          </p:cNvPr>
          <p:cNvCxnSpPr>
            <a:cxnSpLocks/>
            <a:stCxn id="266" idx="7"/>
          </p:cNvCxnSpPr>
          <p:nvPr/>
        </p:nvCxnSpPr>
        <p:spPr bwMode="auto">
          <a:xfrm rot="5400000" flipH="1" flipV="1">
            <a:off x="8808435" y="1370969"/>
            <a:ext cx="130575" cy="458153"/>
          </a:xfrm>
          <a:prstGeom prst="curvedConnector2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Соединитель: изогнутый 384">
            <a:extLst>
              <a:ext uri="{FF2B5EF4-FFF2-40B4-BE49-F238E27FC236}">
                <a16:creationId xmlns:a16="http://schemas.microsoft.com/office/drawing/2014/main" id="{E196C525-9BE1-4468-8218-4129DC81E386}"/>
              </a:ext>
            </a:extLst>
          </p:cNvPr>
          <p:cNvCxnSpPr>
            <a:cxnSpLocks/>
            <a:stCxn id="287" idx="7"/>
            <a:endCxn id="259" idx="1"/>
          </p:cNvCxnSpPr>
          <p:nvPr/>
        </p:nvCxnSpPr>
        <p:spPr bwMode="auto">
          <a:xfrm rot="5400000" flipH="1" flipV="1">
            <a:off x="8466906" y="818533"/>
            <a:ext cx="90273" cy="1299908"/>
          </a:xfrm>
          <a:prstGeom prst="curvedConnector3">
            <a:avLst>
              <a:gd name="adj1" fmla="val 190908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Соединитель: изогнутый 386">
            <a:extLst>
              <a:ext uri="{FF2B5EF4-FFF2-40B4-BE49-F238E27FC236}">
                <a16:creationId xmlns:a16="http://schemas.microsoft.com/office/drawing/2014/main" id="{7CBBD5E0-0256-471A-BF25-3BA1DB971DC5}"/>
              </a:ext>
            </a:extLst>
          </p:cNvPr>
          <p:cNvCxnSpPr>
            <a:cxnSpLocks/>
          </p:cNvCxnSpPr>
          <p:nvPr/>
        </p:nvCxnSpPr>
        <p:spPr bwMode="auto">
          <a:xfrm flipV="1">
            <a:off x="6064314" y="2958401"/>
            <a:ext cx="556778" cy="276694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Соединитель: изогнутый 388">
            <a:extLst>
              <a:ext uri="{FF2B5EF4-FFF2-40B4-BE49-F238E27FC236}">
                <a16:creationId xmlns:a16="http://schemas.microsoft.com/office/drawing/2014/main" id="{30F1B6DC-06C8-4F2E-94D8-624E193ED040}"/>
              </a:ext>
            </a:extLst>
          </p:cNvPr>
          <p:cNvCxnSpPr>
            <a:cxnSpLocks/>
            <a:stCxn id="292" idx="1"/>
          </p:cNvCxnSpPr>
          <p:nvPr/>
        </p:nvCxnSpPr>
        <p:spPr bwMode="auto">
          <a:xfrm rot="5400000" flipH="1" flipV="1">
            <a:off x="6533316" y="3330151"/>
            <a:ext cx="306440" cy="82218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Соединитель: изогнутый 390">
            <a:extLst>
              <a:ext uri="{FF2B5EF4-FFF2-40B4-BE49-F238E27FC236}">
                <a16:creationId xmlns:a16="http://schemas.microsoft.com/office/drawing/2014/main" id="{66D7F367-0B96-4330-9449-D7EC4EFC6F99}"/>
              </a:ext>
            </a:extLst>
          </p:cNvPr>
          <p:cNvCxnSpPr>
            <a:cxnSpLocks/>
            <a:stCxn id="299" idx="4"/>
            <a:endCxn id="292" idx="3"/>
          </p:cNvCxnSpPr>
          <p:nvPr/>
        </p:nvCxnSpPr>
        <p:spPr bwMode="auto">
          <a:xfrm rot="16200000" flipH="1">
            <a:off x="6215195" y="3283542"/>
            <a:ext cx="214188" cy="646276"/>
          </a:xfrm>
          <a:prstGeom prst="curvedConnector3">
            <a:avLst>
              <a:gd name="adj1" fmla="val 225032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Соединитель: изогнутый 393">
            <a:extLst>
              <a:ext uri="{FF2B5EF4-FFF2-40B4-BE49-F238E27FC236}">
                <a16:creationId xmlns:a16="http://schemas.microsoft.com/office/drawing/2014/main" id="{AADAA7AD-34A4-4AC5-8BC9-47B842EEBDCE}"/>
              </a:ext>
            </a:extLst>
          </p:cNvPr>
          <p:cNvCxnSpPr>
            <a:cxnSpLocks/>
            <a:endCxn id="198" idx="4"/>
          </p:cNvCxnSpPr>
          <p:nvPr/>
        </p:nvCxnSpPr>
        <p:spPr bwMode="auto">
          <a:xfrm>
            <a:off x="9445724" y="3563200"/>
            <a:ext cx="423067" cy="205621"/>
          </a:xfrm>
          <a:prstGeom prst="curvedConnector4">
            <a:avLst>
              <a:gd name="adj1" fmla="val 34181"/>
              <a:gd name="adj2" fmla="val 211175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Соединитель: изогнутый 395">
            <a:extLst>
              <a:ext uri="{FF2B5EF4-FFF2-40B4-BE49-F238E27FC236}">
                <a16:creationId xmlns:a16="http://schemas.microsoft.com/office/drawing/2014/main" id="{FE2CA28E-2024-4A68-8A6F-01DD1AC2C3FC}"/>
              </a:ext>
            </a:extLst>
          </p:cNvPr>
          <p:cNvCxnSpPr>
            <a:cxnSpLocks/>
            <a:endCxn id="198" idx="7"/>
          </p:cNvCxnSpPr>
          <p:nvPr/>
        </p:nvCxnSpPr>
        <p:spPr bwMode="auto">
          <a:xfrm rot="16200000" flipH="1">
            <a:off x="9779017" y="3355902"/>
            <a:ext cx="366368" cy="2474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8" name="Соединитель: изогнутый 397">
            <a:extLst>
              <a:ext uri="{FF2B5EF4-FFF2-40B4-BE49-F238E27FC236}">
                <a16:creationId xmlns:a16="http://schemas.microsoft.com/office/drawing/2014/main" id="{4161D261-6FC5-4C5F-A29A-43300B92547B}"/>
              </a:ext>
            </a:extLst>
          </p:cNvPr>
          <p:cNvCxnSpPr>
            <a:cxnSpLocks/>
            <a:endCxn id="160" idx="0"/>
          </p:cNvCxnSpPr>
          <p:nvPr/>
        </p:nvCxnSpPr>
        <p:spPr bwMode="auto">
          <a:xfrm rot="10800000" flipV="1">
            <a:off x="9453683" y="3080033"/>
            <a:ext cx="398873" cy="220854"/>
          </a:xfrm>
          <a:prstGeom prst="curvedConnector2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Соединитель: изогнутый 399">
            <a:extLst>
              <a:ext uri="{FF2B5EF4-FFF2-40B4-BE49-F238E27FC236}">
                <a16:creationId xmlns:a16="http://schemas.microsoft.com/office/drawing/2014/main" id="{9A63F039-8D1C-4E96-AEED-6DB56B1B656E}"/>
              </a:ext>
            </a:extLst>
          </p:cNvPr>
          <p:cNvCxnSpPr>
            <a:cxnSpLocks/>
            <a:endCxn id="182" idx="7"/>
          </p:cNvCxnSpPr>
          <p:nvPr/>
        </p:nvCxnSpPr>
        <p:spPr bwMode="auto">
          <a:xfrm rot="10800000" flipV="1">
            <a:off x="10447334" y="1825205"/>
            <a:ext cx="628490" cy="39680"/>
          </a:xfrm>
          <a:prstGeom prst="curvedConnector2">
            <a:avLst/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Соединитель: изогнутый 401">
            <a:extLst>
              <a:ext uri="{FF2B5EF4-FFF2-40B4-BE49-F238E27FC236}">
                <a16:creationId xmlns:a16="http://schemas.microsoft.com/office/drawing/2014/main" id="{79C33FCB-F4C8-4614-951E-8A7A6E6113C9}"/>
              </a:ext>
            </a:extLst>
          </p:cNvPr>
          <p:cNvCxnSpPr>
            <a:cxnSpLocks/>
            <a:endCxn id="219" idx="5"/>
          </p:cNvCxnSpPr>
          <p:nvPr/>
        </p:nvCxnSpPr>
        <p:spPr bwMode="auto">
          <a:xfrm rot="10800000" flipV="1">
            <a:off x="10715204" y="2087273"/>
            <a:ext cx="440074" cy="392236"/>
          </a:xfrm>
          <a:prstGeom prst="curvedConnector4">
            <a:avLst>
              <a:gd name="adj1" fmla="val 18802"/>
              <a:gd name="adj2" fmla="val 101339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Соединитель: изогнутый 405">
            <a:extLst>
              <a:ext uri="{FF2B5EF4-FFF2-40B4-BE49-F238E27FC236}">
                <a16:creationId xmlns:a16="http://schemas.microsoft.com/office/drawing/2014/main" id="{91D53DB4-4840-4DFC-AB3B-2820FA1C2DAE}"/>
              </a:ext>
            </a:extLst>
          </p:cNvPr>
          <p:cNvCxnSpPr>
            <a:cxnSpLocks/>
            <a:endCxn id="219" idx="1"/>
          </p:cNvCxnSpPr>
          <p:nvPr/>
        </p:nvCxnSpPr>
        <p:spPr bwMode="auto">
          <a:xfrm rot="16200000" flipH="1">
            <a:off x="10363437" y="2127742"/>
            <a:ext cx="212614" cy="112332"/>
          </a:xfrm>
          <a:prstGeom prst="curvedConnector3">
            <a:avLst>
              <a:gd name="adj1" fmla="val 50000"/>
            </a:avLst>
          </a:prstGeom>
          <a:ln w="127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7" name="Группа 416">
            <a:extLst>
              <a:ext uri="{FF2B5EF4-FFF2-40B4-BE49-F238E27FC236}">
                <a16:creationId xmlns:a16="http://schemas.microsoft.com/office/drawing/2014/main" id="{CC3A3E49-D29E-4D12-A032-FA2169EBF17B}"/>
              </a:ext>
            </a:extLst>
          </p:cNvPr>
          <p:cNvGrpSpPr/>
          <p:nvPr/>
        </p:nvGrpSpPr>
        <p:grpSpPr>
          <a:xfrm>
            <a:off x="10782410" y="3130989"/>
            <a:ext cx="620537" cy="602049"/>
            <a:chOff x="9133063" y="3004383"/>
            <a:chExt cx="620537" cy="602049"/>
          </a:xfrm>
          <a:solidFill>
            <a:schemeClr val="tx2">
              <a:lumMod val="75000"/>
            </a:schemeClr>
          </a:solidFill>
        </p:grpSpPr>
        <p:sp>
          <p:nvSpPr>
            <p:cNvPr id="418" name="Овал 417">
              <a:extLst>
                <a:ext uri="{FF2B5EF4-FFF2-40B4-BE49-F238E27FC236}">
                  <a16:creationId xmlns:a16="http://schemas.microsoft.com/office/drawing/2014/main" id="{508666B7-EF70-4F06-ABC0-81F205DB3641}"/>
                </a:ext>
              </a:extLst>
            </p:cNvPr>
            <p:cNvSpPr/>
            <p:nvPr/>
          </p:nvSpPr>
          <p:spPr bwMode="auto">
            <a:xfrm>
              <a:off x="9305496" y="3182651"/>
              <a:ext cx="267702" cy="267702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419" name="Овал 418">
              <a:extLst>
                <a:ext uri="{FF2B5EF4-FFF2-40B4-BE49-F238E27FC236}">
                  <a16:creationId xmlns:a16="http://schemas.microsoft.com/office/drawing/2014/main" id="{EA97F4A5-3FC8-4FE5-A343-C9F37D4674B8}"/>
                </a:ext>
              </a:extLst>
            </p:cNvPr>
            <p:cNvSpPr/>
            <p:nvPr/>
          </p:nvSpPr>
          <p:spPr bwMode="auto">
            <a:xfrm>
              <a:off x="9619749" y="347258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420" name="Овал 419">
              <a:extLst>
                <a:ext uri="{FF2B5EF4-FFF2-40B4-BE49-F238E27FC236}">
                  <a16:creationId xmlns:a16="http://schemas.microsoft.com/office/drawing/2014/main" id="{3DA52650-8359-4E88-AFE8-4CE7FFE51E7F}"/>
                </a:ext>
              </a:extLst>
            </p:cNvPr>
            <p:cNvSpPr/>
            <p:nvPr/>
          </p:nvSpPr>
          <p:spPr bwMode="auto">
            <a:xfrm>
              <a:off x="9609204" y="3197758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421" name="Овал 420">
              <a:extLst>
                <a:ext uri="{FF2B5EF4-FFF2-40B4-BE49-F238E27FC236}">
                  <a16:creationId xmlns:a16="http://schemas.microsoft.com/office/drawing/2014/main" id="{4BB148A5-F9FF-4761-9924-196E07DEF7AA}"/>
                </a:ext>
              </a:extLst>
            </p:cNvPr>
            <p:cNvSpPr/>
            <p:nvPr/>
          </p:nvSpPr>
          <p:spPr bwMode="auto">
            <a:xfrm>
              <a:off x="9467349" y="3004383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422" name="Овал 421">
              <a:extLst>
                <a:ext uri="{FF2B5EF4-FFF2-40B4-BE49-F238E27FC236}">
                  <a16:creationId xmlns:a16="http://schemas.microsoft.com/office/drawing/2014/main" id="{966ACC32-3615-4266-899A-A72FD92F330B}"/>
                </a:ext>
              </a:extLst>
            </p:cNvPr>
            <p:cNvSpPr/>
            <p:nvPr/>
          </p:nvSpPr>
          <p:spPr bwMode="auto">
            <a:xfrm>
              <a:off x="9171645" y="343106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  <p:sp>
          <p:nvSpPr>
            <p:cNvPr id="423" name="Овал 422">
              <a:extLst>
                <a:ext uri="{FF2B5EF4-FFF2-40B4-BE49-F238E27FC236}">
                  <a16:creationId xmlns:a16="http://schemas.microsoft.com/office/drawing/2014/main" id="{C0A337E2-3FEC-4D82-9E9C-D0C0A879D767}"/>
                </a:ext>
              </a:extLst>
            </p:cNvPr>
            <p:cNvSpPr/>
            <p:nvPr/>
          </p:nvSpPr>
          <p:spPr bwMode="auto">
            <a:xfrm>
              <a:off x="9133063" y="3138151"/>
              <a:ext cx="133851" cy="133851"/>
            </a:xfrm>
            <a:prstGeom prst="ellipse">
              <a:avLst/>
            </a:prstGeom>
            <a:grpFill/>
            <a:ln w="28575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36000" rIns="0" bIns="10800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highlight>
                  <a:srgbClr val="FF0000"/>
                </a:highlight>
                <a:latin typeface="Arial" charset="0"/>
              </a:endParaRPr>
            </a:p>
          </p:txBody>
        </p:sp>
      </p:grpSp>
      <p:sp>
        <p:nvSpPr>
          <p:cNvPr id="424" name="TextBox 423">
            <a:extLst>
              <a:ext uri="{FF2B5EF4-FFF2-40B4-BE49-F238E27FC236}">
                <a16:creationId xmlns:a16="http://schemas.microsoft.com/office/drawing/2014/main" id="{58E3ED8E-C1F6-4704-8B15-3BE2C0B7F94A}"/>
              </a:ext>
            </a:extLst>
          </p:cNvPr>
          <p:cNvSpPr txBox="1"/>
          <p:nvPr/>
        </p:nvSpPr>
        <p:spPr>
          <a:xfrm>
            <a:off x="11183621" y="3713101"/>
            <a:ext cx="7521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baseline="0" dirty="0">
                <a:solidFill>
                  <a:schemeClr val="bg2"/>
                </a:solidFill>
              </a:rPr>
              <a:t>CHPP</a:t>
            </a:r>
            <a:endParaRPr lang="ru-RU" sz="1600" baseline="0" dirty="0">
              <a:solidFill>
                <a:schemeClr val="bg2"/>
              </a:solidFill>
            </a:endParaRPr>
          </a:p>
        </p:txBody>
      </p:sp>
      <p:cxnSp>
        <p:nvCxnSpPr>
          <p:cNvPr id="425" name="Соединитель: изогнутый 424">
            <a:extLst>
              <a:ext uri="{FF2B5EF4-FFF2-40B4-BE49-F238E27FC236}">
                <a16:creationId xmlns:a16="http://schemas.microsoft.com/office/drawing/2014/main" id="{B917B4E6-18B4-474A-B9B0-6243F21E7B38}"/>
              </a:ext>
            </a:extLst>
          </p:cNvPr>
          <p:cNvCxnSpPr>
            <a:cxnSpLocks/>
            <a:stCxn id="418" idx="2"/>
            <a:endCxn id="192" idx="3"/>
          </p:cNvCxnSpPr>
          <p:nvPr/>
        </p:nvCxnSpPr>
        <p:spPr bwMode="auto">
          <a:xfrm rot="10800000">
            <a:off x="8640187" y="3101662"/>
            <a:ext cx="2314656" cy="341447"/>
          </a:xfrm>
          <a:prstGeom prst="curvedConnector3">
            <a:avLst>
              <a:gd name="adj1" fmla="val 50000"/>
            </a:avLst>
          </a:prstGeom>
          <a:ln w="12700">
            <a:solidFill>
              <a:srgbClr val="00B05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" name="Овал 347">
            <a:extLst>
              <a:ext uri="{FF2B5EF4-FFF2-40B4-BE49-F238E27FC236}">
                <a16:creationId xmlns:a16="http://schemas.microsoft.com/office/drawing/2014/main" id="{701F94FA-69F3-4FDA-8AEB-DD297CDABC9F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75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350DBF8-19B6-4E82-82CF-71B556ED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5613"/>
            <a:ext cx="8305800" cy="534987"/>
          </a:xfrm>
        </p:spPr>
        <p:txBody>
          <a:bodyPr/>
          <a:lstStyle/>
          <a:p>
            <a:r>
              <a:rPr lang="en-US" altLang="en-US" sz="3600" dirty="0"/>
              <a:t>ML and Nonlinear</a:t>
            </a:r>
            <a:r>
              <a:rPr lang="en-US" altLang="en-US" sz="3600" dirty="0">
                <a:solidFill>
                  <a:schemeClr val="bg2"/>
                </a:solidFill>
              </a:rPr>
              <a:t> Approximation</a:t>
            </a:r>
            <a:endParaRPr lang="en-US" alt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82612-F7F3-487C-9440-285C9661E0C4}"/>
              </a:ext>
            </a:extLst>
          </p:cNvPr>
          <p:cNvSpPr txBox="1"/>
          <p:nvPr/>
        </p:nvSpPr>
        <p:spPr>
          <a:xfrm>
            <a:off x="1205456" y="5223566"/>
            <a:ext cx="8700544" cy="6668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Principal of Approximation of PDE operator using a feedforward neural network</a:t>
            </a:r>
          </a:p>
          <a:p>
            <a:pPr algn="l"/>
            <a:r>
              <a:rPr lang="en-US" b="0" i="1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(https://pypi.org/project/fluidlearn/)</a:t>
            </a:r>
          </a:p>
        </p:txBody>
      </p:sp>
      <p:grpSp>
        <p:nvGrpSpPr>
          <p:cNvPr id="10257" name="Группа 10256">
            <a:extLst>
              <a:ext uri="{FF2B5EF4-FFF2-40B4-BE49-F238E27FC236}">
                <a16:creationId xmlns:a16="http://schemas.microsoft.com/office/drawing/2014/main" id="{3FB67892-5DAA-4BCD-8D43-C92434CA973D}"/>
              </a:ext>
            </a:extLst>
          </p:cNvPr>
          <p:cNvGrpSpPr/>
          <p:nvPr/>
        </p:nvGrpSpPr>
        <p:grpSpPr>
          <a:xfrm>
            <a:off x="1295400" y="1976836"/>
            <a:ext cx="9858284" cy="2570903"/>
            <a:chOff x="216816" y="1300899"/>
            <a:chExt cx="9858284" cy="2570903"/>
          </a:xfrm>
        </p:grpSpPr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01562344-0BCD-427F-B04F-156924CE48CC}"/>
                </a:ext>
              </a:extLst>
            </p:cNvPr>
            <p:cNvGrpSpPr/>
            <p:nvPr/>
          </p:nvGrpSpPr>
          <p:grpSpPr>
            <a:xfrm>
              <a:off x="1734756" y="1351987"/>
              <a:ext cx="297634" cy="2112019"/>
              <a:chOff x="1150166" y="1351987"/>
              <a:chExt cx="297634" cy="2112019"/>
            </a:xfrm>
          </p:grpSpPr>
          <p:sp>
            <p:nvSpPr>
              <p:cNvPr id="7" name="Овал 6">
                <a:extLst>
                  <a:ext uri="{FF2B5EF4-FFF2-40B4-BE49-F238E27FC236}">
                    <a16:creationId xmlns:a16="http://schemas.microsoft.com/office/drawing/2014/main" id="{32715E23-E839-45CA-8227-3B74579AF04B}"/>
                  </a:ext>
                </a:extLst>
              </p:cNvPr>
              <p:cNvSpPr/>
              <p:nvPr/>
            </p:nvSpPr>
            <p:spPr bwMode="auto">
              <a:xfrm>
                <a:off x="1150166" y="1807094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Овал 11">
                <a:extLst>
                  <a:ext uri="{FF2B5EF4-FFF2-40B4-BE49-F238E27FC236}">
                    <a16:creationId xmlns:a16="http://schemas.microsoft.com/office/drawing/2014/main" id="{39158C55-EF3E-4FA5-82B1-D301BF2AE6DB}"/>
                  </a:ext>
                </a:extLst>
              </p:cNvPr>
              <p:cNvSpPr/>
              <p:nvPr/>
            </p:nvSpPr>
            <p:spPr bwMode="auto">
              <a:xfrm>
                <a:off x="1150166" y="2256158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1EDB1F4B-EF7D-4CB5-93E9-D841834C8A97}"/>
                  </a:ext>
                </a:extLst>
              </p:cNvPr>
              <p:cNvSpPr/>
              <p:nvPr/>
            </p:nvSpPr>
            <p:spPr bwMode="auto">
              <a:xfrm>
                <a:off x="1150166" y="2711265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C23A37FC-A3C6-44CA-94C2-29F85DD30D3F}"/>
                  </a:ext>
                </a:extLst>
              </p:cNvPr>
              <p:cNvSpPr/>
              <p:nvPr/>
            </p:nvSpPr>
            <p:spPr bwMode="auto">
              <a:xfrm>
                <a:off x="1150166" y="3166372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3BF3975D-22FD-456F-A57A-414223679611}"/>
                  </a:ext>
                </a:extLst>
              </p:cNvPr>
              <p:cNvSpPr/>
              <p:nvPr/>
            </p:nvSpPr>
            <p:spPr bwMode="auto">
              <a:xfrm>
                <a:off x="1150166" y="1351987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6" name="Овал 15">
              <a:extLst>
                <a:ext uri="{FF2B5EF4-FFF2-40B4-BE49-F238E27FC236}">
                  <a16:creationId xmlns:a16="http://schemas.microsoft.com/office/drawing/2014/main" id="{BA082389-3E8B-473E-B159-ECB1812B5B3B}"/>
                </a:ext>
              </a:extLst>
            </p:cNvPr>
            <p:cNvSpPr/>
            <p:nvPr/>
          </p:nvSpPr>
          <p:spPr bwMode="auto">
            <a:xfrm>
              <a:off x="2834862" y="1807094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BC2ADC9-5CE0-4440-A377-E66779FA3B4E}"/>
                </a:ext>
              </a:extLst>
            </p:cNvPr>
            <p:cNvSpPr/>
            <p:nvPr/>
          </p:nvSpPr>
          <p:spPr bwMode="auto">
            <a:xfrm>
              <a:off x="2834862" y="2256158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id="{3CAFBECE-AEAC-406F-917B-FBF850DAF5DD}"/>
                </a:ext>
              </a:extLst>
            </p:cNvPr>
            <p:cNvSpPr/>
            <p:nvPr/>
          </p:nvSpPr>
          <p:spPr bwMode="auto">
            <a:xfrm>
              <a:off x="2834862" y="2711265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id="{6C2343E0-D35B-4982-B071-179E7D6255C9}"/>
                </a:ext>
              </a:extLst>
            </p:cNvPr>
            <p:cNvSpPr/>
            <p:nvPr/>
          </p:nvSpPr>
          <p:spPr bwMode="auto">
            <a:xfrm>
              <a:off x="2834862" y="3166372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id="{D1EEE71B-808F-4AB2-9CFC-99249A664ED2}"/>
                </a:ext>
              </a:extLst>
            </p:cNvPr>
            <p:cNvSpPr/>
            <p:nvPr/>
          </p:nvSpPr>
          <p:spPr bwMode="auto">
            <a:xfrm>
              <a:off x="2834862" y="1351987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99C84BF5-9F99-4561-855C-4FB107D3C506}"/>
                </a:ext>
              </a:extLst>
            </p:cNvPr>
            <p:cNvGrpSpPr/>
            <p:nvPr/>
          </p:nvGrpSpPr>
          <p:grpSpPr>
            <a:xfrm>
              <a:off x="783467" y="1807094"/>
              <a:ext cx="297634" cy="1207848"/>
              <a:chOff x="198877" y="1807094"/>
              <a:chExt cx="297634" cy="1207848"/>
            </a:xfrm>
          </p:grpSpPr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DC75EE51-F96B-4B87-8FC6-2EF1BC4A68C2}"/>
                  </a:ext>
                </a:extLst>
              </p:cNvPr>
              <p:cNvSpPr/>
              <p:nvPr/>
            </p:nvSpPr>
            <p:spPr bwMode="auto">
              <a:xfrm>
                <a:off x="198877" y="1807094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2" name="Овал 21">
                <a:extLst>
                  <a:ext uri="{FF2B5EF4-FFF2-40B4-BE49-F238E27FC236}">
                    <a16:creationId xmlns:a16="http://schemas.microsoft.com/office/drawing/2014/main" id="{DB9C306B-11FF-41CD-BC0E-2A62A949F787}"/>
                  </a:ext>
                </a:extLst>
              </p:cNvPr>
              <p:cNvSpPr/>
              <p:nvPr/>
            </p:nvSpPr>
            <p:spPr bwMode="auto">
              <a:xfrm>
                <a:off x="198877" y="2262201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2F490664-FEAD-4B20-854C-84488D70723C}"/>
                  </a:ext>
                </a:extLst>
              </p:cNvPr>
              <p:cNvSpPr/>
              <p:nvPr/>
            </p:nvSpPr>
            <p:spPr bwMode="auto">
              <a:xfrm>
                <a:off x="198877" y="2717308"/>
                <a:ext cx="297634" cy="297634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ru-RU" sz="2800" b="1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35130005-6C78-44F0-B0C9-258E4A29009A}"/>
                </a:ext>
              </a:extLst>
            </p:cNvPr>
            <p:cNvSpPr/>
            <p:nvPr/>
          </p:nvSpPr>
          <p:spPr bwMode="auto">
            <a:xfrm>
              <a:off x="3786151" y="2262201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0FFCA018-36CD-4EEE-9062-7664AE1EC264}"/>
                </a:ext>
              </a:extLst>
            </p:cNvPr>
            <p:cNvCxnSpPr>
              <a:cxnSpLocks/>
              <a:stCxn id="21" idx="7"/>
              <a:endCxn id="15" idx="2"/>
            </p:cNvCxnSpPr>
            <p:nvPr/>
          </p:nvCxnSpPr>
          <p:spPr bwMode="auto">
            <a:xfrm flipV="1">
              <a:off x="1037514" y="1500804"/>
              <a:ext cx="697242" cy="3498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Прямая соединительная линия 27">
              <a:extLst>
                <a:ext uri="{FF2B5EF4-FFF2-40B4-BE49-F238E27FC236}">
                  <a16:creationId xmlns:a16="http://schemas.microsoft.com/office/drawing/2014/main" id="{F972BC78-DC05-4B47-8E96-6E8C8D0071A2}"/>
                </a:ext>
              </a:extLst>
            </p:cNvPr>
            <p:cNvCxnSpPr/>
            <p:nvPr/>
          </p:nvCxnSpPr>
          <p:spPr bwMode="auto">
            <a:xfrm flipV="1">
              <a:off x="1081101" y="1949868"/>
              <a:ext cx="653655" cy="4551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id="{827A2D9C-818D-4AD8-8174-6D6167F44522}"/>
                </a:ext>
              </a:extLst>
            </p:cNvPr>
            <p:cNvCxnSpPr>
              <a:cxnSpLocks/>
              <a:endCxn id="12" idx="3"/>
            </p:cNvCxnSpPr>
            <p:nvPr/>
          </p:nvCxnSpPr>
          <p:spPr bwMode="auto">
            <a:xfrm flipV="1">
              <a:off x="1081101" y="2510205"/>
              <a:ext cx="697242" cy="3559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>
              <a:extLst>
                <a:ext uri="{FF2B5EF4-FFF2-40B4-BE49-F238E27FC236}">
                  <a16:creationId xmlns:a16="http://schemas.microsoft.com/office/drawing/2014/main" id="{63E1373C-2984-4E0A-892E-D11B31AB0A4C}"/>
                </a:ext>
              </a:extLst>
            </p:cNvPr>
            <p:cNvCxnSpPr>
              <a:cxnSpLocks/>
              <a:stCxn id="23" idx="6"/>
              <a:endCxn id="13" idx="2"/>
            </p:cNvCxnSpPr>
            <p:nvPr/>
          </p:nvCxnSpPr>
          <p:spPr bwMode="auto">
            <a:xfrm flipV="1">
              <a:off x="1081101" y="2860082"/>
              <a:ext cx="653655" cy="604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Прямая соединительная линия 31">
              <a:extLst>
                <a:ext uri="{FF2B5EF4-FFF2-40B4-BE49-F238E27FC236}">
                  <a16:creationId xmlns:a16="http://schemas.microsoft.com/office/drawing/2014/main" id="{ECB04DEA-52C0-45F0-8860-CCD13507A37F}"/>
                </a:ext>
              </a:extLst>
            </p:cNvPr>
            <p:cNvCxnSpPr>
              <a:cxnSpLocks/>
              <a:stCxn id="23" idx="5"/>
              <a:endCxn id="14" idx="2"/>
            </p:cNvCxnSpPr>
            <p:nvPr/>
          </p:nvCxnSpPr>
          <p:spPr bwMode="auto">
            <a:xfrm>
              <a:off x="1037514" y="2971355"/>
              <a:ext cx="697242" cy="34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4D67C29F-D208-4CB2-B0F3-D2999E7CBAC4}"/>
                </a:ext>
              </a:extLst>
            </p:cNvPr>
            <p:cNvCxnSpPr>
              <a:cxnSpLocks/>
              <a:stCxn id="23" idx="7"/>
              <a:endCxn id="7" idx="2"/>
            </p:cNvCxnSpPr>
            <p:nvPr/>
          </p:nvCxnSpPr>
          <p:spPr bwMode="auto">
            <a:xfrm flipV="1">
              <a:off x="1037514" y="1955911"/>
              <a:ext cx="697242" cy="80498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1E3625F9-703D-4218-BB4F-7001282F867F}"/>
                </a:ext>
              </a:extLst>
            </p:cNvPr>
            <p:cNvCxnSpPr>
              <a:cxnSpLocks/>
              <a:endCxn id="15" idx="3"/>
            </p:cNvCxnSpPr>
            <p:nvPr/>
          </p:nvCxnSpPr>
          <p:spPr bwMode="auto">
            <a:xfrm flipV="1">
              <a:off x="1037514" y="1606034"/>
              <a:ext cx="740829" cy="11552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>
              <a:extLst>
                <a:ext uri="{FF2B5EF4-FFF2-40B4-BE49-F238E27FC236}">
                  <a16:creationId xmlns:a16="http://schemas.microsoft.com/office/drawing/2014/main" id="{51AF9829-2465-47AF-8500-DA471A6E048A}"/>
                </a:ext>
              </a:extLst>
            </p:cNvPr>
            <p:cNvCxnSpPr>
              <a:cxnSpLocks/>
              <a:stCxn id="21" idx="6"/>
              <a:endCxn id="7" idx="2"/>
            </p:cNvCxnSpPr>
            <p:nvPr/>
          </p:nvCxnSpPr>
          <p:spPr bwMode="auto">
            <a:xfrm>
              <a:off x="1081101" y="1955911"/>
              <a:ext cx="65365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>
              <a:extLst>
                <a:ext uri="{FF2B5EF4-FFF2-40B4-BE49-F238E27FC236}">
                  <a16:creationId xmlns:a16="http://schemas.microsoft.com/office/drawing/2014/main" id="{8060F796-D004-4161-862B-6AC7D139C892}"/>
                </a:ext>
              </a:extLst>
            </p:cNvPr>
            <p:cNvCxnSpPr>
              <a:cxnSpLocks/>
              <a:stCxn id="21" idx="6"/>
              <a:endCxn id="12" idx="1"/>
            </p:cNvCxnSpPr>
            <p:nvPr/>
          </p:nvCxnSpPr>
          <p:spPr bwMode="auto">
            <a:xfrm>
              <a:off x="1081101" y="1955911"/>
              <a:ext cx="697242" cy="34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>
              <a:extLst>
                <a:ext uri="{FF2B5EF4-FFF2-40B4-BE49-F238E27FC236}">
                  <a16:creationId xmlns:a16="http://schemas.microsoft.com/office/drawing/2014/main" id="{3F791FAA-4630-49D8-9816-FA0D4BCE128C}"/>
                </a:ext>
              </a:extLst>
            </p:cNvPr>
            <p:cNvCxnSpPr>
              <a:cxnSpLocks/>
              <a:stCxn id="21" idx="5"/>
              <a:endCxn id="13" idx="1"/>
            </p:cNvCxnSpPr>
            <p:nvPr/>
          </p:nvCxnSpPr>
          <p:spPr bwMode="auto">
            <a:xfrm>
              <a:off x="1037514" y="2061141"/>
              <a:ext cx="740829" cy="69371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Прямая соединительная линия 54">
              <a:extLst>
                <a:ext uri="{FF2B5EF4-FFF2-40B4-BE49-F238E27FC236}">
                  <a16:creationId xmlns:a16="http://schemas.microsoft.com/office/drawing/2014/main" id="{7835E00E-9782-4188-8A0E-BF524903625A}"/>
                </a:ext>
              </a:extLst>
            </p:cNvPr>
            <p:cNvCxnSpPr>
              <a:cxnSpLocks/>
              <a:stCxn id="21" idx="5"/>
              <a:endCxn id="14" idx="2"/>
            </p:cNvCxnSpPr>
            <p:nvPr/>
          </p:nvCxnSpPr>
          <p:spPr bwMode="auto">
            <a:xfrm>
              <a:off x="1037514" y="2061141"/>
              <a:ext cx="697242" cy="125404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>
              <a:extLst>
                <a:ext uri="{FF2B5EF4-FFF2-40B4-BE49-F238E27FC236}">
                  <a16:creationId xmlns:a16="http://schemas.microsoft.com/office/drawing/2014/main" id="{A8B8EB6E-5DDF-4A79-8A18-F0C86B640EB9}"/>
                </a:ext>
              </a:extLst>
            </p:cNvPr>
            <p:cNvCxnSpPr>
              <a:cxnSpLocks/>
              <a:stCxn id="22" idx="7"/>
              <a:endCxn id="15" idx="2"/>
            </p:cNvCxnSpPr>
            <p:nvPr/>
          </p:nvCxnSpPr>
          <p:spPr bwMode="auto">
            <a:xfrm flipV="1">
              <a:off x="1037514" y="1500804"/>
              <a:ext cx="697242" cy="80498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Прямая соединительная линия 60">
              <a:extLst>
                <a:ext uri="{FF2B5EF4-FFF2-40B4-BE49-F238E27FC236}">
                  <a16:creationId xmlns:a16="http://schemas.microsoft.com/office/drawing/2014/main" id="{1D504EF0-A191-45BC-ABEA-829124ACD3AB}"/>
                </a:ext>
              </a:extLst>
            </p:cNvPr>
            <p:cNvCxnSpPr>
              <a:cxnSpLocks/>
              <a:stCxn id="22" idx="6"/>
              <a:endCxn id="12" idx="2"/>
            </p:cNvCxnSpPr>
            <p:nvPr/>
          </p:nvCxnSpPr>
          <p:spPr bwMode="auto">
            <a:xfrm flipV="1">
              <a:off x="1081101" y="2404975"/>
              <a:ext cx="653655" cy="604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>
              <a:extLst>
                <a:ext uri="{FF2B5EF4-FFF2-40B4-BE49-F238E27FC236}">
                  <a16:creationId xmlns:a16="http://schemas.microsoft.com/office/drawing/2014/main" id="{93E0F536-B9AE-47AE-8FE4-15D1D0858AD5}"/>
                </a:ext>
              </a:extLst>
            </p:cNvPr>
            <p:cNvCxnSpPr>
              <a:cxnSpLocks/>
              <a:stCxn id="22" idx="5"/>
              <a:endCxn id="13" idx="2"/>
            </p:cNvCxnSpPr>
            <p:nvPr/>
          </p:nvCxnSpPr>
          <p:spPr bwMode="auto">
            <a:xfrm>
              <a:off x="1037514" y="2516248"/>
              <a:ext cx="697242" cy="34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Прямая соединительная линия 66">
              <a:extLst>
                <a:ext uri="{FF2B5EF4-FFF2-40B4-BE49-F238E27FC236}">
                  <a16:creationId xmlns:a16="http://schemas.microsoft.com/office/drawing/2014/main" id="{E083BD20-E821-4FDF-B918-AAF62371D786}"/>
                </a:ext>
              </a:extLst>
            </p:cNvPr>
            <p:cNvCxnSpPr>
              <a:cxnSpLocks/>
              <a:stCxn id="22" idx="5"/>
              <a:endCxn id="14" idx="2"/>
            </p:cNvCxnSpPr>
            <p:nvPr/>
          </p:nvCxnSpPr>
          <p:spPr bwMode="auto">
            <a:xfrm>
              <a:off x="1037514" y="2516248"/>
              <a:ext cx="697242" cy="79894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>
              <a:extLst>
                <a:ext uri="{FF2B5EF4-FFF2-40B4-BE49-F238E27FC236}">
                  <a16:creationId xmlns:a16="http://schemas.microsoft.com/office/drawing/2014/main" id="{1A7A2983-1603-41EC-AC47-A9DFDC98B1C5}"/>
                </a:ext>
              </a:extLst>
            </p:cNvPr>
            <p:cNvCxnSpPr>
              <a:cxnSpLocks/>
              <a:stCxn id="15" idx="6"/>
              <a:endCxn id="20" idx="2"/>
            </p:cNvCxnSpPr>
            <p:nvPr/>
          </p:nvCxnSpPr>
          <p:spPr bwMode="auto">
            <a:xfrm>
              <a:off x="2032390" y="1500804"/>
              <a:ext cx="80247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>
              <a:extLst>
                <a:ext uri="{FF2B5EF4-FFF2-40B4-BE49-F238E27FC236}">
                  <a16:creationId xmlns:a16="http://schemas.microsoft.com/office/drawing/2014/main" id="{9F7A552A-A7A4-45ED-81B2-7F5F66749694}"/>
                </a:ext>
              </a:extLst>
            </p:cNvPr>
            <p:cNvCxnSpPr>
              <a:cxnSpLocks/>
              <a:endCxn id="16" idx="1"/>
            </p:cNvCxnSpPr>
            <p:nvPr/>
          </p:nvCxnSpPr>
          <p:spPr bwMode="auto">
            <a:xfrm>
              <a:off x="2032390" y="1500468"/>
              <a:ext cx="846059" cy="35021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единительная линия 78">
              <a:extLst>
                <a:ext uri="{FF2B5EF4-FFF2-40B4-BE49-F238E27FC236}">
                  <a16:creationId xmlns:a16="http://schemas.microsoft.com/office/drawing/2014/main" id="{0813BDC3-27C5-492D-8D90-019A2C3C82F8}"/>
                </a:ext>
              </a:extLst>
            </p:cNvPr>
            <p:cNvCxnSpPr>
              <a:cxnSpLocks/>
              <a:stCxn id="15" idx="5"/>
              <a:endCxn id="17" idx="1"/>
            </p:cNvCxnSpPr>
            <p:nvPr/>
          </p:nvCxnSpPr>
          <p:spPr bwMode="auto">
            <a:xfrm>
              <a:off x="1988803" y="1606034"/>
              <a:ext cx="889646" cy="69371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>
              <a:extLst>
                <a:ext uri="{FF2B5EF4-FFF2-40B4-BE49-F238E27FC236}">
                  <a16:creationId xmlns:a16="http://schemas.microsoft.com/office/drawing/2014/main" id="{A775E957-ACED-4D53-83E4-08224D292DFB}"/>
                </a:ext>
              </a:extLst>
            </p:cNvPr>
            <p:cNvCxnSpPr>
              <a:cxnSpLocks/>
              <a:stCxn id="15" idx="5"/>
              <a:endCxn id="18" idx="1"/>
            </p:cNvCxnSpPr>
            <p:nvPr/>
          </p:nvCxnSpPr>
          <p:spPr bwMode="auto">
            <a:xfrm>
              <a:off x="1988803" y="1606034"/>
              <a:ext cx="889646" cy="11488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Прямая соединительная линия 83">
              <a:extLst>
                <a:ext uri="{FF2B5EF4-FFF2-40B4-BE49-F238E27FC236}">
                  <a16:creationId xmlns:a16="http://schemas.microsoft.com/office/drawing/2014/main" id="{1030DF80-47C0-4DCD-B744-E838B6FDAEC3}"/>
                </a:ext>
              </a:extLst>
            </p:cNvPr>
            <p:cNvCxnSpPr>
              <a:cxnSpLocks/>
              <a:stCxn id="15" idx="5"/>
              <a:endCxn id="19" idx="1"/>
            </p:cNvCxnSpPr>
            <p:nvPr/>
          </p:nvCxnSpPr>
          <p:spPr bwMode="auto">
            <a:xfrm>
              <a:off x="1988803" y="1606034"/>
              <a:ext cx="889646" cy="16039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Прямая соединительная линия 87">
              <a:extLst>
                <a:ext uri="{FF2B5EF4-FFF2-40B4-BE49-F238E27FC236}">
                  <a16:creationId xmlns:a16="http://schemas.microsoft.com/office/drawing/2014/main" id="{22311938-1440-4AEE-B839-1A5B57AE181A}"/>
                </a:ext>
              </a:extLst>
            </p:cNvPr>
            <p:cNvCxnSpPr>
              <a:cxnSpLocks/>
              <a:stCxn id="7" idx="5"/>
              <a:endCxn id="19" idx="1"/>
            </p:cNvCxnSpPr>
            <p:nvPr/>
          </p:nvCxnSpPr>
          <p:spPr bwMode="auto">
            <a:xfrm>
              <a:off x="1988803" y="2061141"/>
              <a:ext cx="889646" cy="11488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Прямая соединительная линия 90">
              <a:extLst>
                <a:ext uri="{FF2B5EF4-FFF2-40B4-BE49-F238E27FC236}">
                  <a16:creationId xmlns:a16="http://schemas.microsoft.com/office/drawing/2014/main" id="{C72AD80B-95B5-4865-8BBC-835B2FE71E34}"/>
                </a:ext>
              </a:extLst>
            </p:cNvPr>
            <p:cNvCxnSpPr>
              <a:cxnSpLocks/>
              <a:stCxn id="7" idx="5"/>
              <a:endCxn id="18" idx="1"/>
            </p:cNvCxnSpPr>
            <p:nvPr/>
          </p:nvCxnSpPr>
          <p:spPr bwMode="auto">
            <a:xfrm>
              <a:off x="1988803" y="2061141"/>
              <a:ext cx="889646" cy="69371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Прямая соединительная линия 93">
              <a:extLst>
                <a:ext uri="{FF2B5EF4-FFF2-40B4-BE49-F238E27FC236}">
                  <a16:creationId xmlns:a16="http://schemas.microsoft.com/office/drawing/2014/main" id="{D26F4648-61B0-440B-B275-4BA33720E762}"/>
                </a:ext>
              </a:extLst>
            </p:cNvPr>
            <p:cNvCxnSpPr>
              <a:cxnSpLocks/>
              <a:stCxn id="7" idx="6"/>
              <a:endCxn id="17" idx="2"/>
            </p:cNvCxnSpPr>
            <p:nvPr/>
          </p:nvCxnSpPr>
          <p:spPr bwMode="auto">
            <a:xfrm>
              <a:off x="2032390" y="1955911"/>
              <a:ext cx="802472" cy="44906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>
              <a:extLst>
                <a:ext uri="{FF2B5EF4-FFF2-40B4-BE49-F238E27FC236}">
                  <a16:creationId xmlns:a16="http://schemas.microsoft.com/office/drawing/2014/main" id="{3DFBE63B-0425-4A0B-AF0A-5DAA4352E7E6}"/>
                </a:ext>
              </a:extLst>
            </p:cNvPr>
            <p:cNvCxnSpPr>
              <a:cxnSpLocks/>
              <a:stCxn id="7" idx="6"/>
              <a:endCxn id="16" idx="2"/>
            </p:cNvCxnSpPr>
            <p:nvPr/>
          </p:nvCxnSpPr>
          <p:spPr bwMode="auto">
            <a:xfrm>
              <a:off x="2032390" y="1955911"/>
              <a:ext cx="80247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Прямая соединительная линия 99">
              <a:extLst>
                <a:ext uri="{FF2B5EF4-FFF2-40B4-BE49-F238E27FC236}">
                  <a16:creationId xmlns:a16="http://schemas.microsoft.com/office/drawing/2014/main" id="{D926CA8F-4A7A-4A1D-9EC7-72CECA1366BF}"/>
                </a:ext>
              </a:extLst>
            </p:cNvPr>
            <p:cNvCxnSpPr>
              <a:cxnSpLocks/>
              <a:stCxn id="7" idx="7"/>
              <a:endCxn id="20" idx="3"/>
            </p:cNvCxnSpPr>
            <p:nvPr/>
          </p:nvCxnSpPr>
          <p:spPr bwMode="auto">
            <a:xfrm flipV="1">
              <a:off x="1988803" y="1606034"/>
              <a:ext cx="889646" cy="24464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Прямая соединительная линия 102">
              <a:extLst>
                <a:ext uri="{FF2B5EF4-FFF2-40B4-BE49-F238E27FC236}">
                  <a16:creationId xmlns:a16="http://schemas.microsoft.com/office/drawing/2014/main" id="{8AFCF8ED-3107-4FD9-9A19-495F8483F4F7}"/>
                </a:ext>
              </a:extLst>
            </p:cNvPr>
            <p:cNvCxnSpPr>
              <a:cxnSpLocks/>
              <a:stCxn id="12" idx="7"/>
              <a:endCxn id="20" idx="3"/>
            </p:cNvCxnSpPr>
            <p:nvPr/>
          </p:nvCxnSpPr>
          <p:spPr bwMode="auto">
            <a:xfrm flipV="1">
              <a:off x="1988803" y="1606034"/>
              <a:ext cx="889646" cy="69371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Прямая соединительная линия 105">
              <a:extLst>
                <a:ext uri="{FF2B5EF4-FFF2-40B4-BE49-F238E27FC236}">
                  <a16:creationId xmlns:a16="http://schemas.microsoft.com/office/drawing/2014/main" id="{D0B94C4F-0ABF-49DB-A48D-BC6EBBA2452E}"/>
                </a:ext>
              </a:extLst>
            </p:cNvPr>
            <p:cNvCxnSpPr>
              <a:cxnSpLocks/>
              <a:stCxn id="12" idx="7"/>
              <a:endCxn id="16" idx="2"/>
            </p:cNvCxnSpPr>
            <p:nvPr/>
          </p:nvCxnSpPr>
          <p:spPr bwMode="auto">
            <a:xfrm flipV="1">
              <a:off x="1988803" y="1955911"/>
              <a:ext cx="846059" cy="34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Прямая соединительная линия 109">
              <a:extLst>
                <a:ext uri="{FF2B5EF4-FFF2-40B4-BE49-F238E27FC236}">
                  <a16:creationId xmlns:a16="http://schemas.microsoft.com/office/drawing/2014/main" id="{B767F61C-AD21-4364-89CB-1F1F278A976E}"/>
                </a:ext>
              </a:extLst>
            </p:cNvPr>
            <p:cNvCxnSpPr>
              <a:cxnSpLocks/>
              <a:stCxn id="12" idx="6"/>
              <a:endCxn id="17" idx="2"/>
            </p:cNvCxnSpPr>
            <p:nvPr/>
          </p:nvCxnSpPr>
          <p:spPr bwMode="auto">
            <a:xfrm>
              <a:off x="2032390" y="2404975"/>
              <a:ext cx="80247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Прямая соединительная линия 112">
              <a:extLst>
                <a:ext uri="{FF2B5EF4-FFF2-40B4-BE49-F238E27FC236}">
                  <a16:creationId xmlns:a16="http://schemas.microsoft.com/office/drawing/2014/main" id="{15FBAC19-4856-44BA-B40F-4D43CD5FCB39}"/>
                </a:ext>
              </a:extLst>
            </p:cNvPr>
            <p:cNvCxnSpPr>
              <a:cxnSpLocks/>
              <a:endCxn id="18" idx="2"/>
            </p:cNvCxnSpPr>
            <p:nvPr/>
          </p:nvCxnSpPr>
          <p:spPr bwMode="auto">
            <a:xfrm>
              <a:off x="2054183" y="2404975"/>
              <a:ext cx="780679" cy="45510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Прямая соединительная линия 114">
              <a:extLst>
                <a:ext uri="{FF2B5EF4-FFF2-40B4-BE49-F238E27FC236}">
                  <a16:creationId xmlns:a16="http://schemas.microsoft.com/office/drawing/2014/main" id="{17822C2C-F0BD-4411-ABCC-A4A94D0869B7}"/>
                </a:ext>
              </a:extLst>
            </p:cNvPr>
            <p:cNvCxnSpPr>
              <a:cxnSpLocks/>
              <a:stCxn id="12" idx="5"/>
              <a:endCxn id="19" idx="2"/>
            </p:cNvCxnSpPr>
            <p:nvPr/>
          </p:nvCxnSpPr>
          <p:spPr bwMode="auto">
            <a:xfrm>
              <a:off x="1988803" y="2510205"/>
              <a:ext cx="846059" cy="80498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Прямая соединительная линия 117">
              <a:extLst>
                <a:ext uri="{FF2B5EF4-FFF2-40B4-BE49-F238E27FC236}">
                  <a16:creationId xmlns:a16="http://schemas.microsoft.com/office/drawing/2014/main" id="{2A52FF54-D557-472D-9A90-D1320371CB62}"/>
                </a:ext>
              </a:extLst>
            </p:cNvPr>
            <p:cNvCxnSpPr>
              <a:cxnSpLocks/>
              <a:stCxn id="13" idx="7"/>
              <a:endCxn id="20" idx="3"/>
            </p:cNvCxnSpPr>
            <p:nvPr/>
          </p:nvCxnSpPr>
          <p:spPr bwMode="auto">
            <a:xfrm flipV="1">
              <a:off x="1988803" y="1606034"/>
              <a:ext cx="889646" cy="11488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>
              <a:extLst>
                <a:ext uri="{FF2B5EF4-FFF2-40B4-BE49-F238E27FC236}">
                  <a16:creationId xmlns:a16="http://schemas.microsoft.com/office/drawing/2014/main" id="{42259435-221D-426E-81A1-ECB95B68C15D}"/>
                </a:ext>
              </a:extLst>
            </p:cNvPr>
            <p:cNvCxnSpPr>
              <a:cxnSpLocks/>
              <a:stCxn id="13" idx="6"/>
              <a:endCxn id="16" idx="3"/>
            </p:cNvCxnSpPr>
            <p:nvPr/>
          </p:nvCxnSpPr>
          <p:spPr bwMode="auto">
            <a:xfrm flipV="1">
              <a:off x="2032390" y="2061141"/>
              <a:ext cx="846059" cy="79894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Прямая соединительная линия 124">
              <a:extLst>
                <a:ext uri="{FF2B5EF4-FFF2-40B4-BE49-F238E27FC236}">
                  <a16:creationId xmlns:a16="http://schemas.microsoft.com/office/drawing/2014/main" id="{43D1EB14-8444-4322-BE2F-472019B97211}"/>
                </a:ext>
              </a:extLst>
            </p:cNvPr>
            <p:cNvCxnSpPr>
              <a:cxnSpLocks/>
              <a:stCxn id="13" idx="6"/>
              <a:endCxn id="17" idx="3"/>
            </p:cNvCxnSpPr>
            <p:nvPr/>
          </p:nvCxnSpPr>
          <p:spPr bwMode="auto">
            <a:xfrm flipV="1">
              <a:off x="2032390" y="2510205"/>
              <a:ext cx="846059" cy="3498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Прямая соединительная линия 127">
              <a:extLst>
                <a:ext uri="{FF2B5EF4-FFF2-40B4-BE49-F238E27FC236}">
                  <a16:creationId xmlns:a16="http://schemas.microsoft.com/office/drawing/2014/main" id="{0045514A-C5C1-4BC3-8064-BA80E69FE828}"/>
                </a:ext>
              </a:extLst>
            </p:cNvPr>
            <p:cNvCxnSpPr>
              <a:cxnSpLocks/>
              <a:stCxn id="13" idx="6"/>
              <a:endCxn id="18" idx="2"/>
            </p:cNvCxnSpPr>
            <p:nvPr/>
          </p:nvCxnSpPr>
          <p:spPr bwMode="auto">
            <a:xfrm>
              <a:off x="2032390" y="2860082"/>
              <a:ext cx="80247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Прямая соединительная линия 130">
              <a:extLst>
                <a:ext uri="{FF2B5EF4-FFF2-40B4-BE49-F238E27FC236}">
                  <a16:creationId xmlns:a16="http://schemas.microsoft.com/office/drawing/2014/main" id="{776C96FD-DC22-471E-B346-F09303E20803}"/>
                </a:ext>
              </a:extLst>
            </p:cNvPr>
            <p:cNvCxnSpPr>
              <a:cxnSpLocks/>
              <a:stCxn id="13" idx="5"/>
              <a:endCxn id="19" idx="2"/>
            </p:cNvCxnSpPr>
            <p:nvPr/>
          </p:nvCxnSpPr>
          <p:spPr bwMode="auto">
            <a:xfrm>
              <a:off x="1988803" y="2965312"/>
              <a:ext cx="846059" cy="3498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Прямая соединительная линия 133">
              <a:extLst>
                <a:ext uri="{FF2B5EF4-FFF2-40B4-BE49-F238E27FC236}">
                  <a16:creationId xmlns:a16="http://schemas.microsoft.com/office/drawing/2014/main" id="{5DEE460D-69AC-4B0A-8516-E4C5F3BC44DB}"/>
                </a:ext>
              </a:extLst>
            </p:cNvPr>
            <p:cNvCxnSpPr>
              <a:cxnSpLocks/>
              <a:stCxn id="14" idx="6"/>
              <a:endCxn id="19" idx="2"/>
            </p:cNvCxnSpPr>
            <p:nvPr/>
          </p:nvCxnSpPr>
          <p:spPr bwMode="auto">
            <a:xfrm>
              <a:off x="2032390" y="3315189"/>
              <a:ext cx="802472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Прямая соединительная линия 137">
              <a:extLst>
                <a:ext uri="{FF2B5EF4-FFF2-40B4-BE49-F238E27FC236}">
                  <a16:creationId xmlns:a16="http://schemas.microsoft.com/office/drawing/2014/main" id="{424AF955-506C-456B-8FEC-4CA5BBD3EF8A}"/>
                </a:ext>
              </a:extLst>
            </p:cNvPr>
            <p:cNvCxnSpPr>
              <a:cxnSpLocks/>
              <a:stCxn id="14" idx="6"/>
              <a:endCxn id="18" idx="3"/>
            </p:cNvCxnSpPr>
            <p:nvPr/>
          </p:nvCxnSpPr>
          <p:spPr bwMode="auto">
            <a:xfrm flipV="1">
              <a:off x="2032390" y="2965312"/>
              <a:ext cx="846059" cy="3498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Прямая соединительная линия 140">
              <a:extLst>
                <a:ext uri="{FF2B5EF4-FFF2-40B4-BE49-F238E27FC236}">
                  <a16:creationId xmlns:a16="http://schemas.microsoft.com/office/drawing/2014/main" id="{0BA7065B-EB86-4F42-AE0A-CC263E7A514A}"/>
                </a:ext>
              </a:extLst>
            </p:cNvPr>
            <p:cNvCxnSpPr>
              <a:cxnSpLocks/>
              <a:stCxn id="14" idx="6"/>
              <a:endCxn id="17" idx="3"/>
            </p:cNvCxnSpPr>
            <p:nvPr/>
          </p:nvCxnSpPr>
          <p:spPr bwMode="auto">
            <a:xfrm flipV="1">
              <a:off x="2032390" y="2510205"/>
              <a:ext cx="846059" cy="80498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Прямая соединительная линия 143">
              <a:extLst>
                <a:ext uri="{FF2B5EF4-FFF2-40B4-BE49-F238E27FC236}">
                  <a16:creationId xmlns:a16="http://schemas.microsoft.com/office/drawing/2014/main" id="{3D4D5674-CD24-4600-817A-375CDEA1C504}"/>
                </a:ext>
              </a:extLst>
            </p:cNvPr>
            <p:cNvCxnSpPr>
              <a:cxnSpLocks/>
              <a:stCxn id="14" idx="7"/>
              <a:endCxn id="16" idx="3"/>
            </p:cNvCxnSpPr>
            <p:nvPr/>
          </p:nvCxnSpPr>
          <p:spPr bwMode="auto">
            <a:xfrm flipV="1">
              <a:off x="1988803" y="2061141"/>
              <a:ext cx="889646" cy="114881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Прямая соединительная линия 146">
              <a:extLst>
                <a:ext uri="{FF2B5EF4-FFF2-40B4-BE49-F238E27FC236}">
                  <a16:creationId xmlns:a16="http://schemas.microsoft.com/office/drawing/2014/main" id="{733AC2AE-AD08-42A0-8548-BB87AFBE19AA}"/>
                </a:ext>
              </a:extLst>
            </p:cNvPr>
            <p:cNvCxnSpPr>
              <a:cxnSpLocks/>
              <a:stCxn id="14" idx="7"/>
              <a:endCxn id="20" idx="3"/>
            </p:cNvCxnSpPr>
            <p:nvPr/>
          </p:nvCxnSpPr>
          <p:spPr bwMode="auto">
            <a:xfrm flipV="1">
              <a:off x="1988803" y="1606034"/>
              <a:ext cx="889646" cy="1603925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Прямая соединительная линия 149">
              <a:extLst>
                <a:ext uri="{FF2B5EF4-FFF2-40B4-BE49-F238E27FC236}">
                  <a16:creationId xmlns:a16="http://schemas.microsoft.com/office/drawing/2014/main" id="{40876070-31EC-4EE3-9E04-FFB441F8CF42}"/>
                </a:ext>
              </a:extLst>
            </p:cNvPr>
            <p:cNvCxnSpPr>
              <a:cxnSpLocks/>
              <a:stCxn id="20" idx="5"/>
              <a:endCxn id="25" idx="1"/>
            </p:cNvCxnSpPr>
            <p:nvPr/>
          </p:nvCxnSpPr>
          <p:spPr bwMode="auto">
            <a:xfrm>
              <a:off x="3088909" y="1606034"/>
              <a:ext cx="740829" cy="69975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Прямая соединительная линия 152">
              <a:extLst>
                <a:ext uri="{FF2B5EF4-FFF2-40B4-BE49-F238E27FC236}">
                  <a16:creationId xmlns:a16="http://schemas.microsoft.com/office/drawing/2014/main" id="{FC4AB492-E1C9-4D8F-8B8C-DEA30D5EB315}"/>
                </a:ext>
              </a:extLst>
            </p:cNvPr>
            <p:cNvCxnSpPr>
              <a:cxnSpLocks/>
              <a:stCxn id="16" idx="6"/>
              <a:endCxn id="25" idx="1"/>
            </p:cNvCxnSpPr>
            <p:nvPr/>
          </p:nvCxnSpPr>
          <p:spPr bwMode="auto">
            <a:xfrm>
              <a:off x="3132496" y="1955911"/>
              <a:ext cx="697242" cy="34987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Прямая соединительная линия 155">
              <a:extLst>
                <a:ext uri="{FF2B5EF4-FFF2-40B4-BE49-F238E27FC236}">
                  <a16:creationId xmlns:a16="http://schemas.microsoft.com/office/drawing/2014/main" id="{EEFE94D7-3333-4875-9D64-31DEFB3D6A2D}"/>
                </a:ext>
              </a:extLst>
            </p:cNvPr>
            <p:cNvCxnSpPr>
              <a:cxnSpLocks/>
              <a:stCxn id="17" idx="6"/>
              <a:endCxn id="25" idx="2"/>
            </p:cNvCxnSpPr>
            <p:nvPr/>
          </p:nvCxnSpPr>
          <p:spPr bwMode="auto">
            <a:xfrm>
              <a:off x="3132496" y="2404975"/>
              <a:ext cx="653655" cy="6043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Прямая соединительная линия 158">
              <a:extLst>
                <a:ext uri="{FF2B5EF4-FFF2-40B4-BE49-F238E27FC236}">
                  <a16:creationId xmlns:a16="http://schemas.microsoft.com/office/drawing/2014/main" id="{86FB3292-D9FB-43DA-8496-9D7D032B97E2}"/>
                </a:ext>
              </a:extLst>
            </p:cNvPr>
            <p:cNvCxnSpPr>
              <a:cxnSpLocks/>
              <a:stCxn id="18" idx="6"/>
              <a:endCxn id="25" idx="3"/>
            </p:cNvCxnSpPr>
            <p:nvPr/>
          </p:nvCxnSpPr>
          <p:spPr bwMode="auto">
            <a:xfrm flipV="1">
              <a:off x="3132496" y="2516248"/>
              <a:ext cx="697242" cy="34383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>
              <a:extLst>
                <a:ext uri="{FF2B5EF4-FFF2-40B4-BE49-F238E27FC236}">
                  <a16:creationId xmlns:a16="http://schemas.microsoft.com/office/drawing/2014/main" id="{59968CE5-0087-43FF-87E0-4D7753D2051A}"/>
                </a:ext>
              </a:extLst>
            </p:cNvPr>
            <p:cNvCxnSpPr>
              <a:cxnSpLocks/>
              <a:stCxn id="19" idx="7"/>
              <a:endCxn id="25" idx="3"/>
            </p:cNvCxnSpPr>
            <p:nvPr/>
          </p:nvCxnSpPr>
          <p:spPr bwMode="auto">
            <a:xfrm flipV="1">
              <a:off x="3088909" y="2516248"/>
              <a:ext cx="740829" cy="69371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Овал 182">
              <a:extLst>
                <a:ext uri="{FF2B5EF4-FFF2-40B4-BE49-F238E27FC236}">
                  <a16:creationId xmlns:a16="http://schemas.microsoft.com/office/drawing/2014/main" id="{1283C6F9-A7DB-48B5-930D-1B6188A9DFF8}"/>
                </a:ext>
              </a:extLst>
            </p:cNvPr>
            <p:cNvSpPr/>
            <p:nvPr/>
          </p:nvSpPr>
          <p:spPr bwMode="auto">
            <a:xfrm>
              <a:off x="5517976" y="2262201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4" name="Овал 183">
              <a:extLst>
                <a:ext uri="{FF2B5EF4-FFF2-40B4-BE49-F238E27FC236}">
                  <a16:creationId xmlns:a16="http://schemas.microsoft.com/office/drawing/2014/main" id="{36851FCA-6D2A-42C8-A3F8-51C4B48C0440}"/>
                </a:ext>
              </a:extLst>
            </p:cNvPr>
            <p:cNvSpPr/>
            <p:nvPr/>
          </p:nvSpPr>
          <p:spPr bwMode="auto">
            <a:xfrm>
              <a:off x="5517976" y="1701864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23DC95DA-180D-43B7-B1BC-7729AC534AF2}"/>
                </a:ext>
              </a:extLst>
            </p:cNvPr>
            <p:cNvSpPr/>
            <p:nvPr/>
          </p:nvSpPr>
          <p:spPr bwMode="auto">
            <a:xfrm>
              <a:off x="5517976" y="2855261"/>
              <a:ext cx="297634" cy="297634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86" name="Прямая соединительная линия 185">
              <a:extLst>
                <a:ext uri="{FF2B5EF4-FFF2-40B4-BE49-F238E27FC236}">
                  <a16:creationId xmlns:a16="http://schemas.microsoft.com/office/drawing/2014/main" id="{17F1393A-9BB8-464A-8A7C-7B7B3706C051}"/>
                </a:ext>
              </a:extLst>
            </p:cNvPr>
            <p:cNvCxnSpPr>
              <a:cxnSpLocks/>
              <a:stCxn id="25" idx="6"/>
              <a:endCxn id="184" idx="2"/>
            </p:cNvCxnSpPr>
            <p:nvPr/>
          </p:nvCxnSpPr>
          <p:spPr bwMode="auto">
            <a:xfrm flipV="1">
              <a:off x="4083785" y="1850681"/>
              <a:ext cx="1434191" cy="560337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Прямая соединительная линия 187">
              <a:extLst>
                <a:ext uri="{FF2B5EF4-FFF2-40B4-BE49-F238E27FC236}">
                  <a16:creationId xmlns:a16="http://schemas.microsoft.com/office/drawing/2014/main" id="{61E6436E-D145-42FE-AF73-1AF24BB14869}"/>
                </a:ext>
              </a:extLst>
            </p:cNvPr>
            <p:cNvCxnSpPr>
              <a:cxnSpLocks/>
              <a:stCxn id="25" idx="6"/>
              <a:endCxn id="183" idx="2"/>
            </p:cNvCxnSpPr>
            <p:nvPr/>
          </p:nvCxnSpPr>
          <p:spPr bwMode="auto">
            <a:xfrm>
              <a:off x="4083785" y="2411018"/>
              <a:ext cx="1434191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Прямая соединительная линия 191">
              <a:extLst>
                <a:ext uri="{FF2B5EF4-FFF2-40B4-BE49-F238E27FC236}">
                  <a16:creationId xmlns:a16="http://schemas.microsoft.com/office/drawing/2014/main" id="{94BBBB45-7003-4D67-84C2-075A8A5A531B}"/>
                </a:ext>
              </a:extLst>
            </p:cNvPr>
            <p:cNvCxnSpPr>
              <a:cxnSpLocks/>
              <a:stCxn id="25" idx="6"/>
              <a:endCxn id="185" idx="2"/>
            </p:cNvCxnSpPr>
            <p:nvPr/>
          </p:nvCxnSpPr>
          <p:spPr bwMode="auto">
            <a:xfrm>
              <a:off x="4083785" y="2411018"/>
              <a:ext cx="1434191" cy="59306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Прямоугольник 134">
              <a:extLst>
                <a:ext uri="{FF2B5EF4-FFF2-40B4-BE49-F238E27FC236}">
                  <a16:creationId xmlns:a16="http://schemas.microsoft.com/office/drawing/2014/main" id="{194AB8F7-AE12-4B1E-AFEE-2A740963D36C}"/>
                </a:ext>
              </a:extLst>
            </p:cNvPr>
            <p:cNvSpPr/>
            <p:nvPr/>
          </p:nvSpPr>
          <p:spPr bwMode="auto">
            <a:xfrm>
              <a:off x="4267200" y="1807094"/>
              <a:ext cx="994290" cy="1158215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endParaRPr kumimoji="0" lang="en-US" sz="13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  <a:p>
              <a:pPr marR="0" algn="ctr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</a:pPr>
              <a:r>
                <a:rPr kumimoji="0" lang="en-US" sz="2400" b="1" i="0" u="none" strike="noStrike" cap="none" normalizeH="0" baseline="-25000" dirty="0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rPr>
                <a:t>Reverse </a:t>
              </a:r>
              <a:r>
                <a:rPr kumimoji="0" lang="en-US" sz="2400" b="1" i="0" u="none" strike="noStrike" cap="none" normalizeH="0" baseline="-25000" dirty="0" err="1">
                  <a:ln>
                    <a:noFill/>
                  </a:ln>
                  <a:solidFill>
                    <a:schemeClr val="bg2"/>
                  </a:solidFill>
                  <a:effectLst/>
                  <a:latin typeface="Arial" charset="0"/>
                </a:rPr>
                <a:t>Autodiff</a:t>
              </a:r>
              <a:endParaRPr kumimoji="0" lang="ru-RU" sz="2400" b="1" i="0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DEE131D-7BD6-4F61-9FC1-2E4D6630E50C}"/>
                    </a:ext>
                  </a:extLst>
                </p:cNvPr>
                <p:cNvSpPr txBox="1"/>
                <p:nvPr/>
              </p:nvSpPr>
              <p:spPr>
                <a:xfrm>
                  <a:off x="5916312" y="1578219"/>
                  <a:ext cx="399661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num>
                          <m:den>
                            <m: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ru-RU" sz="1600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1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52" name="TextBox 151">
                  <a:extLst>
                    <a:ext uri="{FF2B5EF4-FFF2-40B4-BE49-F238E27FC236}">
                      <a16:creationId xmlns:a16="http://schemas.microsoft.com/office/drawing/2014/main" id="{ADEE131D-7BD6-4F61-9FC1-2E4D6630E5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312" y="1578219"/>
                  <a:ext cx="399661" cy="50847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2F036B77-910C-40EF-BFE0-F63DE0B04FDE}"/>
                    </a:ext>
                  </a:extLst>
                </p:cNvPr>
                <p:cNvSpPr txBox="1"/>
                <p:nvPr/>
              </p:nvSpPr>
              <p:spPr>
                <a:xfrm>
                  <a:off x="5916312" y="2165838"/>
                  <a:ext cx="399661" cy="50847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num>
                          <m:den>
                            <m: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ru-RU" sz="1600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1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96" name="TextBox 195">
                  <a:extLst>
                    <a:ext uri="{FF2B5EF4-FFF2-40B4-BE49-F238E27FC236}">
                      <a16:creationId xmlns:a16="http://schemas.microsoft.com/office/drawing/2014/main" id="{2F036B77-910C-40EF-BFE0-F63DE0B04FD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312" y="2165838"/>
                  <a:ext cx="399661" cy="50847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85366ADA-FF45-4B78-9867-EF4924D3D109}"/>
                    </a:ext>
                  </a:extLst>
                </p:cNvPr>
                <p:cNvSpPr txBox="1"/>
                <p:nvPr/>
              </p:nvSpPr>
              <p:spPr>
                <a:xfrm>
                  <a:off x="5916312" y="2810672"/>
                  <a:ext cx="399661" cy="5096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r>
                              <a:rPr lang="en-US" sz="16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𝒖</m:t>
                            </m:r>
                          </m:num>
                          <m:den>
                            <m:r>
                              <a:rPr lang="ru-RU" sz="16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𝝏</m:t>
                            </m:r>
                            <m:sSub>
                              <m:sSubPr>
                                <m:ctrlPr>
                                  <a:rPr lang="ru-RU" sz="1600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1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1600" b="1" i="1" baseline="0" smtClean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𝟑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197" name="TextBox 196">
                  <a:extLst>
                    <a:ext uri="{FF2B5EF4-FFF2-40B4-BE49-F238E27FC236}">
                      <a16:creationId xmlns:a16="http://schemas.microsoft.com/office/drawing/2014/main" id="{85366ADA-FF45-4B78-9867-EF4924D3D1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16312" y="2810672"/>
                  <a:ext cx="399661" cy="50962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4E40BCA7-C3FE-4237-B949-A8849B7EC069}"/>
                    </a:ext>
                  </a:extLst>
                </p:cNvPr>
                <p:cNvSpPr txBox="1"/>
                <p:nvPr/>
              </p:nvSpPr>
              <p:spPr>
                <a:xfrm>
                  <a:off x="404858" y="1728335"/>
                  <a:ext cx="478854" cy="3929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199" name="TextBox 198">
                  <a:extLst>
                    <a:ext uri="{FF2B5EF4-FFF2-40B4-BE49-F238E27FC236}">
                      <a16:creationId xmlns:a16="http://schemas.microsoft.com/office/drawing/2014/main" id="{4E40BCA7-C3FE-4237-B949-A8849B7EC0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858" y="1728335"/>
                  <a:ext cx="478854" cy="392993"/>
                </a:xfrm>
                <a:prstGeom prst="rect">
                  <a:avLst/>
                </a:prstGeom>
                <a:blipFill>
                  <a:blip r:embed="rId6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6F575968-A80C-4242-87C2-8CC0A6047780}"/>
                    </a:ext>
                  </a:extLst>
                </p:cNvPr>
                <p:cNvSpPr txBox="1"/>
                <p:nvPr/>
              </p:nvSpPr>
              <p:spPr>
                <a:xfrm>
                  <a:off x="404858" y="2208478"/>
                  <a:ext cx="478854" cy="3929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00" name="TextBox 199">
                  <a:extLst>
                    <a:ext uri="{FF2B5EF4-FFF2-40B4-BE49-F238E27FC236}">
                      <a16:creationId xmlns:a16="http://schemas.microsoft.com/office/drawing/2014/main" id="{6F575968-A80C-4242-87C2-8CC0A60477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858" y="2208478"/>
                  <a:ext cx="478854" cy="392993"/>
                </a:xfrm>
                <a:prstGeom prst="rect">
                  <a:avLst/>
                </a:prstGeom>
                <a:blipFill>
                  <a:blip r:embed="rId7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17130D07-312C-47EF-B7CA-C2B78DA7A8CD}"/>
                    </a:ext>
                  </a:extLst>
                </p:cNvPr>
                <p:cNvSpPr txBox="1"/>
                <p:nvPr/>
              </p:nvSpPr>
              <p:spPr>
                <a:xfrm>
                  <a:off x="404858" y="2655194"/>
                  <a:ext cx="478854" cy="3929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sz="2000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000" b="1" i="1" baseline="0" smtClean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17130D07-312C-47EF-B7CA-C2B78DA7A8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858" y="2655194"/>
                  <a:ext cx="478854" cy="392993"/>
                </a:xfrm>
                <a:prstGeom prst="rect">
                  <a:avLst/>
                </a:prstGeom>
                <a:blipFill>
                  <a:blip r:embed="rId8"/>
                  <a:stretch>
                    <a:fillRect b="-4615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Овал 154">
              <a:extLst>
                <a:ext uri="{FF2B5EF4-FFF2-40B4-BE49-F238E27FC236}">
                  <a16:creationId xmlns:a16="http://schemas.microsoft.com/office/drawing/2014/main" id="{7A080F05-CBCB-4948-857D-DECBB7B5A2AF}"/>
                </a:ext>
              </a:extLst>
            </p:cNvPr>
            <p:cNvSpPr/>
            <p:nvPr/>
          </p:nvSpPr>
          <p:spPr bwMode="auto">
            <a:xfrm>
              <a:off x="6729993" y="1862760"/>
              <a:ext cx="3345107" cy="1114628"/>
            </a:xfrm>
            <a:prstGeom prst="ellips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237B95B2-8A4B-464B-9CD8-DD29EA417A38}"/>
                    </a:ext>
                  </a:extLst>
                </p:cNvPr>
                <p:cNvSpPr txBox="1"/>
                <p:nvPr/>
              </p:nvSpPr>
              <p:spPr>
                <a:xfrm>
                  <a:off x="6831661" y="2207548"/>
                  <a:ext cx="2979983" cy="3925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>
                    <a:buNone/>
                  </a:pPr>
                  <a14:m>
                    <m:oMath xmlns:m="http://schemas.openxmlformats.org/officeDocument/2006/math">
                      <m:r>
                        <a:rPr lang="en-US" sz="1600" b="1" i="1" baseline="0" smtClean="0">
                          <a:solidFill>
                            <a:schemeClr val="bg2"/>
                          </a:solidFill>
                          <a:latin typeface="Cambria Math" panose="02040503050406030204" pitchFamily="18" charset="0"/>
                        </a:rPr>
                        <m:t>𝑷𝑫𝑬</m:t>
                      </m:r>
                      <m:d>
                        <m:dPr>
                          <m:ctrlP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r>
                                <a:rPr lang="en-US" sz="1600" b="1" i="1" baseline="0" smtClean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ru-RU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ru-RU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1" i="1" baseline="0" smtClean="0">
                              <a:solidFill>
                                <a:schemeClr val="bg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r>
                                <a:rPr lang="en-US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𝒖</m:t>
                              </m:r>
                            </m:num>
                            <m:den>
                              <m:r>
                                <a:rPr lang="ru-RU" sz="1600" i="1" baseline="0">
                                  <a:solidFill>
                                    <a:schemeClr val="bg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𝝏</m:t>
                              </m:r>
                              <m:sSub>
                                <m:sSubPr>
                                  <m:ctrlPr>
                                    <a:rPr lang="ru-RU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baseline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  <m:sub>
                                  <m:r>
                                    <a:rPr lang="en-US" sz="1600" b="1" i="1" baseline="0" smtClean="0">
                                      <a:solidFill>
                                        <a:schemeClr val="bg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𝟑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a14:m>
                  <a:r>
                    <a:rPr lang="en-US" sz="1600" baseline="0" dirty="0">
                      <a:solidFill>
                        <a:schemeClr val="bg2"/>
                      </a:solidFill>
                    </a:rPr>
                    <a:t>=0</a:t>
                  </a:r>
                  <a:endParaRPr lang="ru-RU" sz="1600" baseline="0" dirty="0" err="1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237B95B2-8A4B-464B-9CD8-DD29EA417A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1661" y="2207548"/>
                  <a:ext cx="2979983" cy="392543"/>
                </a:xfrm>
                <a:prstGeom prst="rect">
                  <a:avLst/>
                </a:prstGeom>
                <a:blipFill>
                  <a:blip r:embed="rId9"/>
                  <a:stretch>
                    <a:fillRect l="-2459" r="-3074" b="-1093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090E059F-D295-4D71-9937-71ED3276F51F}"/>
                    </a:ext>
                  </a:extLst>
                </p:cNvPr>
                <p:cNvSpPr txBox="1"/>
                <p:nvPr/>
              </p:nvSpPr>
              <p:spPr>
                <a:xfrm>
                  <a:off x="3720960" y="2541612"/>
                  <a:ext cx="478854" cy="39299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1" baseline="0" smtClean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𝒖</m:t>
                        </m:r>
                      </m:oMath>
                    </m:oMathPara>
                  </a14:m>
                  <a:endParaRPr lang="ru-RU" sz="2000" dirty="0"/>
                </a:p>
              </p:txBody>
            </p:sp>
          </mc:Choice>
          <mc:Fallback xmlns="">
            <p:sp>
              <p:nvSpPr>
                <p:cNvPr id="204" name="TextBox 203">
                  <a:extLst>
                    <a:ext uri="{FF2B5EF4-FFF2-40B4-BE49-F238E27FC236}">
                      <a16:creationId xmlns:a16="http://schemas.microsoft.com/office/drawing/2014/main" id="{090E059F-D295-4D71-9937-71ED3276F5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0960" y="2541612"/>
                  <a:ext cx="478854" cy="3929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5" name="Прямая соединительная линия 204">
              <a:extLst>
                <a:ext uri="{FF2B5EF4-FFF2-40B4-BE49-F238E27FC236}">
                  <a16:creationId xmlns:a16="http://schemas.microsoft.com/office/drawing/2014/main" id="{4828F4E3-3226-4AC4-97D9-EA196C8DA1D5}"/>
                </a:ext>
              </a:extLst>
            </p:cNvPr>
            <p:cNvCxnSpPr>
              <a:cxnSpLocks/>
              <a:stCxn id="152" idx="3"/>
            </p:cNvCxnSpPr>
            <p:nvPr/>
          </p:nvCxnSpPr>
          <p:spPr bwMode="auto">
            <a:xfrm>
              <a:off x="6315973" y="1832456"/>
              <a:ext cx="542027" cy="375092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>
              <a:extLst>
                <a:ext uri="{FF2B5EF4-FFF2-40B4-BE49-F238E27FC236}">
                  <a16:creationId xmlns:a16="http://schemas.microsoft.com/office/drawing/2014/main" id="{C98DBC75-9924-46B0-AB96-249A2FD31EC4}"/>
                </a:ext>
              </a:extLst>
            </p:cNvPr>
            <p:cNvCxnSpPr>
              <a:cxnSpLocks/>
              <a:stCxn id="197" idx="3"/>
            </p:cNvCxnSpPr>
            <p:nvPr/>
          </p:nvCxnSpPr>
          <p:spPr bwMode="auto">
            <a:xfrm flipV="1">
              <a:off x="6315973" y="2641802"/>
              <a:ext cx="542027" cy="42368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Прямая соединительная линия 208">
              <a:extLst>
                <a:ext uri="{FF2B5EF4-FFF2-40B4-BE49-F238E27FC236}">
                  <a16:creationId xmlns:a16="http://schemas.microsoft.com/office/drawing/2014/main" id="{79439723-C865-4AFB-90FF-DFA3A59E360E}"/>
                </a:ext>
              </a:extLst>
            </p:cNvPr>
            <p:cNvCxnSpPr>
              <a:cxnSpLocks/>
              <a:stCxn id="196" idx="3"/>
              <a:endCxn id="155" idx="2"/>
            </p:cNvCxnSpPr>
            <p:nvPr/>
          </p:nvCxnSpPr>
          <p:spPr bwMode="auto">
            <a:xfrm flipV="1">
              <a:off x="6315973" y="2420074"/>
              <a:ext cx="414020" cy="1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50" name="Полилиния: фигура 10249">
              <a:extLst>
                <a:ext uri="{FF2B5EF4-FFF2-40B4-BE49-F238E27FC236}">
                  <a16:creationId xmlns:a16="http://schemas.microsoft.com/office/drawing/2014/main" id="{C308456B-FD71-4C67-AA1B-56BAB785D4D2}"/>
                </a:ext>
              </a:extLst>
            </p:cNvPr>
            <p:cNvSpPr/>
            <p:nvPr/>
          </p:nvSpPr>
          <p:spPr bwMode="auto">
            <a:xfrm>
              <a:off x="3949831" y="1300899"/>
              <a:ext cx="4402317" cy="942680"/>
            </a:xfrm>
            <a:custGeom>
              <a:avLst/>
              <a:gdLst>
                <a:gd name="connsiteX0" fmla="*/ 4402317 w 4402317"/>
                <a:gd name="connsiteY0" fmla="*/ 556181 h 942680"/>
                <a:gd name="connsiteX1" fmla="*/ 4402317 w 4402317"/>
                <a:gd name="connsiteY1" fmla="*/ 0 h 942680"/>
                <a:gd name="connsiteX2" fmla="*/ 0 w 4402317"/>
                <a:gd name="connsiteY2" fmla="*/ 0 h 942680"/>
                <a:gd name="connsiteX3" fmla="*/ 0 w 4402317"/>
                <a:gd name="connsiteY3" fmla="*/ 942680 h 94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2317" h="942680">
                  <a:moveTo>
                    <a:pt x="4402317" y="556181"/>
                  </a:moveTo>
                  <a:lnTo>
                    <a:pt x="4402317" y="0"/>
                  </a:lnTo>
                  <a:lnTo>
                    <a:pt x="0" y="0"/>
                  </a:lnTo>
                  <a:lnTo>
                    <a:pt x="0" y="94268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251" name="Полилиния: фигура 10250">
              <a:extLst>
                <a:ext uri="{FF2B5EF4-FFF2-40B4-BE49-F238E27FC236}">
                  <a16:creationId xmlns:a16="http://schemas.microsoft.com/office/drawing/2014/main" id="{86DDBAB5-7FBE-460B-944F-28F45AF7DB38}"/>
                </a:ext>
              </a:extLst>
            </p:cNvPr>
            <p:cNvSpPr/>
            <p:nvPr/>
          </p:nvSpPr>
          <p:spPr bwMode="auto">
            <a:xfrm>
              <a:off x="216816" y="2420074"/>
              <a:ext cx="8173040" cy="1451728"/>
            </a:xfrm>
            <a:custGeom>
              <a:avLst/>
              <a:gdLst>
                <a:gd name="connsiteX0" fmla="*/ 8173040 w 8173040"/>
                <a:gd name="connsiteY0" fmla="*/ 527901 h 1451728"/>
                <a:gd name="connsiteX1" fmla="*/ 8173040 w 8173040"/>
                <a:gd name="connsiteY1" fmla="*/ 1451728 h 1451728"/>
                <a:gd name="connsiteX2" fmla="*/ 0 w 8173040"/>
                <a:gd name="connsiteY2" fmla="*/ 1451728 h 1451728"/>
                <a:gd name="connsiteX3" fmla="*/ 0 w 8173040"/>
                <a:gd name="connsiteY3" fmla="*/ 0 h 1451728"/>
                <a:gd name="connsiteX4" fmla="*/ 263951 w 8173040"/>
                <a:gd name="connsiteY4" fmla="*/ 0 h 1451728"/>
                <a:gd name="connsiteX0" fmla="*/ 8173040 w 8173040"/>
                <a:gd name="connsiteY0" fmla="*/ 563461 h 1451728"/>
                <a:gd name="connsiteX1" fmla="*/ 8173040 w 8173040"/>
                <a:gd name="connsiteY1" fmla="*/ 1451728 h 1451728"/>
                <a:gd name="connsiteX2" fmla="*/ 0 w 8173040"/>
                <a:gd name="connsiteY2" fmla="*/ 1451728 h 1451728"/>
                <a:gd name="connsiteX3" fmla="*/ 0 w 8173040"/>
                <a:gd name="connsiteY3" fmla="*/ 0 h 1451728"/>
                <a:gd name="connsiteX4" fmla="*/ 263951 w 8173040"/>
                <a:gd name="connsiteY4" fmla="*/ 0 h 1451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73040" h="1451728">
                  <a:moveTo>
                    <a:pt x="8173040" y="563461"/>
                  </a:moveTo>
                  <a:lnTo>
                    <a:pt x="8173040" y="1451728"/>
                  </a:lnTo>
                  <a:lnTo>
                    <a:pt x="0" y="1451728"/>
                  </a:lnTo>
                  <a:lnTo>
                    <a:pt x="0" y="0"/>
                  </a:lnTo>
                  <a:lnTo>
                    <a:pt x="263951" y="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221" name="Прямая соединительная линия 220">
              <a:extLst>
                <a:ext uri="{FF2B5EF4-FFF2-40B4-BE49-F238E27FC236}">
                  <a16:creationId xmlns:a16="http://schemas.microsoft.com/office/drawing/2014/main" id="{21465B68-2357-4F7C-962C-87E6D7DE448D}"/>
                </a:ext>
              </a:extLst>
            </p:cNvPr>
            <p:cNvCxnSpPr>
              <a:cxnSpLocks/>
              <a:stCxn id="10251" idx="3"/>
            </p:cNvCxnSpPr>
            <p:nvPr/>
          </p:nvCxnSpPr>
          <p:spPr bwMode="auto">
            <a:xfrm flipV="1">
              <a:off x="216816" y="2020820"/>
              <a:ext cx="265620" cy="39925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Прямая соединительная линия 222">
              <a:extLst>
                <a:ext uri="{FF2B5EF4-FFF2-40B4-BE49-F238E27FC236}">
                  <a16:creationId xmlns:a16="http://schemas.microsoft.com/office/drawing/2014/main" id="{BBEA1E56-7570-4CC5-93D5-22A75DC315EC}"/>
                </a:ext>
              </a:extLst>
            </p:cNvPr>
            <p:cNvCxnSpPr>
              <a:cxnSpLocks/>
              <a:endCxn id="10251" idx="3"/>
            </p:cNvCxnSpPr>
            <p:nvPr/>
          </p:nvCxnSpPr>
          <p:spPr bwMode="auto">
            <a:xfrm flipH="1" flipV="1">
              <a:off x="216816" y="2420074"/>
              <a:ext cx="254526" cy="436824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Прямая соединительная линия 226">
              <a:extLst>
                <a:ext uri="{FF2B5EF4-FFF2-40B4-BE49-F238E27FC236}">
                  <a16:creationId xmlns:a16="http://schemas.microsoft.com/office/drawing/2014/main" id="{0714DA0C-841C-46B8-B07B-9C2CF7C4F0B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685449" y="2817600"/>
              <a:ext cx="567941" cy="1042928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2" name="Овал 91">
            <a:extLst>
              <a:ext uri="{FF2B5EF4-FFF2-40B4-BE49-F238E27FC236}">
                <a16:creationId xmlns:a16="http://schemas.microsoft.com/office/drawing/2014/main" id="{967C81E1-00B6-4A5F-8697-2FCD21937ECF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245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350DBF8-19B6-4E82-82CF-71B556ED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5613"/>
            <a:ext cx="8305800" cy="534987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2"/>
                </a:solidFill>
              </a:rPr>
              <a:t>Solution of ODE and PDE by PINN</a:t>
            </a:r>
            <a:endParaRPr lang="en-US" altLang="en-US" sz="36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2554C59-679D-439A-ABF0-D950A6307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90739"/>
            <a:ext cx="3143879" cy="40386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A4E66D-96C9-462D-9A19-668FD337E8E6}"/>
              </a:ext>
            </a:extLst>
          </p:cNvPr>
          <p:cNvSpPr txBox="1"/>
          <p:nvPr/>
        </p:nvSpPr>
        <p:spPr>
          <a:xfrm>
            <a:off x="3886200" y="1610100"/>
            <a:ext cx="817436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0" dirty="0">
                <a:solidFill>
                  <a:srgbClr val="000000"/>
                </a:solidFill>
              </a:rPr>
              <a:t>Physics-Constrained Machine Learning for Two-Phase Flow Simulation Using Deep Learning-Based Closure Relation</a:t>
            </a:r>
          </a:p>
          <a:p>
            <a:r>
              <a:rPr lang="en-US" sz="1050" b="0" baseline="0" dirty="0" err="1">
                <a:solidFill>
                  <a:srgbClr val="0000FF"/>
                </a:solidFill>
              </a:rPr>
              <a:t>Chih</a:t>
            </a:r>
            <a:r>
              <a:rPr lang="en-US" sz="1050" b="0" baseline="0" dirty="0">
                <a:solidFill>
                  <a:srgbClr val="0000FF"/>
                </a:solidFill>
              </a:rPr>
              <a:t>-Wei Chang , Nam </a:t>
            </a:r>
            <a:r>
              <a:rPr lang="en-US" sz="1050" b="0" baseline="0" dirty="0" err="1">
                <a:solidFill>
                  <a:srgbClr val="0000FF"/>
                </a:solidFill>
              </a:rPr>
              <a:t>Dinh</a:t>
            </a:r>
            <a:r>
              <a:rPr lang="en-US" sz="1050" b="0" baseline="0" dirty="0">
                <a:solidFill>
                  <a:srgbClr val="0000FF"/>
                </a:solidFill>
              </a:rPr>
              <a:t>, and </a:t>
            </a:r>
            <a:r>
              <a:rPr lang="en-US" sz="1050" b="0" baseline="0" dirty="0" err="1">
                <a:solidFill>
                  <a:srgbClr val="0000FF"/>
                </a:solidFill>
              </a:rPr>
              <a:t>Sacit</a:t>
            </a:r>
            <a:r>
              <a:rPr lang="en-US" sz="1050" b="0" baseline="0" dirty="0">
                <a:solidFill>
                  <a:srgbClr val="0000FF"/>
                </a:solidFill>
              </a:rPr>
              <a:t> M. </a:t>
            </a:r>
            <a:r>
              <a:rPr lang="en-US" sz="1050" b="0" baseline="0" dirty="0" err="1">
                <a:solidFill>
                  <a:srgbClr val="0000FF"/>
                </a:solidFill>
              </a:rPr>
              <a:t>Cetiner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aseline="0" dirty="0">
                <a:solidFill>
                  <a:srgbClr val="0000FF"/>
                </a:solidFill>
              </a:rPr>
              <a:t>2017</a:t>
            </a:r>
          </a:p>
          <a:p>
            <a:endParaRPr lang="en-US" sz="900" b="0" baseline="0" dirty="0">
              <a:solidFill>
                <a:srgbClr val="0000FF"/>
              </a:solidFill>
            </a:endParaRPr>
          </a:p>
          <a:p>
            <a:r>
              <a:rPr lang="en-US" sz="1400" baseline="0" dirty="0">
                <a:solidFill>
                  <a:srgbClr val="000000"/>
                </a:solidFill>
              </a:rPr>
              <a:t>Physics Informed Deep Learning (Part I): Data-driven Solutions of Nonlinear Partial Differential Equations</a:t>
            </a:r>
            <a:endParaRPr lang="ru-RU" sz="1400" baseline="0" dirty="0">
              <a:solidFill>
                <a:srgbClr val="000000"/>
              </a:solidFill>
            </a:endParaRPr>
          </a:p>
          <a:p>
            <a:pPr algn="l"/>
            <a:r>
              <a:rPr lang="en-US" sz="1050" b="0" baseline="0" dirty="0" err="1">
                <a:solidFill>
                  <a:srgbClr val="0000FF"/>
                </a:solidFill>
              </a:rPr>
              <a:t>Maziar</a:t>
            </a:r>
            <a:r>
              <a:rPr lang="en-US" sz="1050" b="0" baseline="0" dirty="0">
                <a:solidFill>
                  <a:srgbClr val="0000FF"/>
                </a:solidFill>
              </a:rPr>
              <a:t> </a:t>
            </a:r>
            <a:r>
              <a:rPr lang="en-US" sz="1050" b="0" baseline="0" dirty="0" err="1">
                <a:solidFill>
                  <a:srgbClr val="0000FF"/>
                </a:solidFill>
              </a:rPr>
              <a:t>Raissi</a:t>
            </a:r>
            <a:r>
              <a:rPr lang="en-US" sz="1050" b="0" baseline="0" dirty="0">
                <a:solidFill>
                  <a:srgbClr val="0000FF"/>
                </a:solidFill>
              </a:rPr>
              <a:t>, Paris </a:t>
            </a:r>
            <a:r>
              <a:rPr lang="en-US" sz="1050" b="0" baseline="0" dirty="0" err="1">
                <a:solidFill>
                  <a:srgbClr val="0000FF"/>
                </a:solidFill>
              </a:rPr>
              <a:t>Perdikaris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="0" baseline="0" dirty="0">
                <a:solidFill>
                  <a:schemeClr val="bg2"/>
                </a:solidFill>
              </a:rPr>
              <a:t>and</a:t>
            </a:r>
            <a:r>
              <a:rPr lang="en-US" sz="1050" b="0" baseline="0" dirty="0">
                <a:solidFill>
                  <a:srgbClr val="0000FF"/>
                </a:solidFill>
              </a:rPr>
              <a:t> George </a:t>
            </a:r>
            <a:r>
              <a:rPr lang="en-US" sz="1050" b="0" baseline="0" dirty="0" err="1">
                <a:solidFill>
                  <a:srgbClr val="0000FF"/>
                </a:solidFill>
              </a:rPr>
              <a:t>Em</a:t>
            </a:r>
            <a:r>
              <a:rPr lang="en-US" sz="1050" b="0" baseline="0" dirty="0">
                <a:solidFill>
                  <a:srgbClr val="0000FF"/>
                </a:solidFill>
              </a:rPr>
              <a:t> </a:t>
            </a:r>
            <a:r>
              <a:rPr lang="en-US" sz="1050" b="0" baseline="0" dirty="0" err="1">
                <a:solidFill>
                  <a:srgbClr val="0000FF"/>
                </a:solidFill>
              </a:rPr>
              <a:t>Karniadakis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aseline="0" dirty="0">
                <a:solidFill>
                  <a:srgbClr val="0000FF"/>
                </a:solidFill>
              </a:rPr>
              <a:t>2018</a:t>
            </a:r>
          </a:p>
          <a:p>
            <a:pPr algn="l"/>
            <a:endParaRPr lang="en-US" sz="9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1400" baseline="0" dirty="0">
                <a:solidFill>
                  <a:srgbClr val="000000"/>
                </a:solidFill>
              </a:rPr>
              <a:t>Physics-informed machine learning approach for augmenting turbulence models: A comprehensive framework</a:t>
            </a:r>
          </a:p>
          <a:p>
            <a:r>
              <a:rPr lang="en-US" sz="1050" b="0" baseline="0" dirty="0" err="1">
                <a:solidFill>
                  <a:srgbClr val="0000FF"/>
                </a:solidFill>
              </a:rPr>
              <a:t>Jin</a:t>
            </a:r>
            <a:r>
              <a:rPr lang="en-US" sz="1050" b="0" baseline="0" dirty="0">
                <a:solidFill>
                  <a:srgbClr val="0000FF"/>
                </a:solidFill>
              </a:rPr>
              <a:t>-Long Wu, Heng Xiao, and Eric Paterson, </a:t>
            </a:r>
            <a:r>
              <a:rPr lang="en-US" sz="1050" baseline="0" dirty="0">
                <a:solidFill>
                  <a:srgbClr val="0000FF"/>
                </a:solidFill>
              </a:rPr>
              <a:t>2018</a:t>
            </a:r>
          </a:p>
          <a:p>
            <a:endParaRPr lang="en-US" sz="900" baseline="0" dirty="0">
              <a:solidFill>
                <a:srgbClr val="0000FF"/>
              </a:solidFill>
            </a:endParaRPr>
          </a:p>
          <a:p>
            <a:r>
              <a:rPr lang="en-US" sz="1400" baseline="0" dirty="0">
                <a:solidFill>
                  <a:srgbClr val="000000"/>
                </a:solidFill>
              </a:rPr>
              <a:t>A Comprehensive Physics-Informed Machine Learning Framework for Predictive Turbulence Modeling</a:t>
            </a:r>
          </a:p>
          <a:p>
            <a:r>
              <a:rPr lang="en-US" sz="1050" b="0" baseline="0" dirty="0">
                <a:solidFill>
                  <a:srgbClr val="0000FF"/>
                </a:solidFill>
              </a:rPr>
              <a:t>Jian-</a:t>
            </a:r>
            <a:r>
              <a:rPr lang="en-US" sz="1050" b="0" baseline="0" dirty="0" err="1">
                <a:solidFill>
                  <a:srgbClr val="0000FF"/>
                </a:solidFill>
              </a:rPr>
              <a:t>Xun</a:t>
            </a:r>
            <a:r>
              <a:rPr lang="en-US" sz="1050" b="0" baseline="0" dirty="0">
                <a:solidFill>
                  <a:srgbClr val="0000FF"/>
                </a:solidFill>
              </a:rPr>
              <a:t> Wanga , </a:t>
            </a:r>
            <a:r>
              <a:rPr lang="en-US" sz="1050" b="0" baseline="0" dirty="0" err="1">
                <a:solidFill>
                  <a:srgbClr val="0000FF"/>
                </a:solidFill>
              </a:rPr>
              <a:t>Jinlong</a:t>
            </a:r>
            <a:r>
              <a:rPr lang="en-US" sz="1050" b="0" baseline="0" dirty="0">
                <a:solidFill>
                  <a:srgbClr val="0000FF"/>
                </a:solidFill>
              </a:rPr>
              <a:t> </a:t>
            </a:r>
            <a:r>
              <a:rPr lang="en-US" sz="1050" b="0" baseline="0" dirty="0" err="1">
                <a:solidFill>
                  <a:srgbClr val="0000FF"/>
                </a:solidFill>
              </a:rPr>
              <a:t>Wua</a:t>
            </a:r>
            <a:r>
              <a:rPr lang="en-US" sz="1050" b="0" baseline="0" dirty="0">
                <a:solidFill>
                  <a:srgbClr val="0000FF"/>
                </a:solidFill>
              </a:rPr>
              <a:t> , Julia </a:t>
            </a:r>
            <a:r>
              <a:rPr lang="en-US" sz="1050" b="0" baseline="0" dirty="0" err="1">
                <a:solidFill>
                  <a:srgbClr val="0000FF"/>
                </a:solidFill>
              </a:rPr>
              <a:t>Lingb</a:t>
            </a:r>
            <a:r>
              <a:rPr lang="en-US" sz="1050" b="0" baseline="0" dirty="0">
                <a:solidFill>
                  <a:srgbClr val="0000FF"/>
                </a:solidFill>
              </a:rPr>
              <a:t> , Gianluca </a:t>
            </a:r>
            <a:r>
              <a:rPr lang="en-US" sz="1050" b="0" baseline="0" dirty="0" err="1">
                <a:solidFill>
                  <a:srgbClr val="0000FF"/>
                </a:solidFill>
              </a:rPr>
              <a:t>Iaccarinoc</a:t>
            </a:r>
            <a:r>
              <a:rPr lang="en-US" sz="1050" b="0" baseline="0" dirty="0">
                <a:solidFill>
                  <a:srgbClr val="0000FF"/>
                </a:solidFill>
              </a:rPr>
              <a:t> , Heng </a:t>
            </a:r>
            <a:r>
              <a:rPr lang="en-US" sz="1050" b="0" baseline="0" dirty="0" err="1">
                <a:solidFill>
                  <a:srgbClr val="0000FF"/>
                </a:solidFill>
              </a:rPr>
              <a:t>Xiaoa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aseline="0" dirty="0">
                <a:solidFill>
                  <a:srgbClr val="0000FF"/>
                </a:solidFill>
              </a:rPr>
              <a:t>2018</a:t>
            </a:r>
          </a:p>
          <a:p>
            <a:pPr algn="l"/>
            <a:endParaRPr lang="en-US" sz="900" b="1" i="0" u="none" strike="noStrike" baseline="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14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Physics-informed machine learning for </a:t>
            </a:r>
            <a:r>
              <a:rPr lang="en-US" sz="14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inorganic scintillator discovery</a:t>
            </a:r>
          </a:p>
          <a:p>
            <a:pPr algn="l"/>
            <a:r>
              <a:rPr lang="en-US" sz="105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G. </a:t>
            </a:r>
            <a:r>
              <a:rPr lang="en-US" sz="1050" b="0" i="0" u="none" strike="noStrike" baseline="0" dirty="0" err="1">
                <a:solidFill>
                  <a:srgbClr val="0000FF"/>
                </a:solidFill>
                <a:latin typeface="Arial" panose="020B0604020202020204" pitchFamily="34" charset="0"/>
              </a:rPr>
              <a:t>Pilania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05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K. J. McClellan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105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C. R. Stanek</a:t>
            </a:r>
            <a:r>
              <a:rPr lang="en-US" sz="105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, and </a:t>
            </a:r>
            <a:r>
              <a:rPr lang="en-US" sz="1050" b="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B. P. Uberuaga, </a:t>
            </a:r>
            <a:r>
              <a:rPr lang="en-US" sz="1050" i="0" u="none" strike="noStrike" baseline="0" dirty="0">
                <a:solidFill>
                  <a:srgbClr val="0000FF"/>
                </a:solidFill>
                <a:latin typeface="Arial" panose="020B0604020202020204" pitchFamily="34" charset="0"/>
              </a:rPr>
              <a:t>2018</a:t>
            </a:r>
          </a:p>
          <a:p>
            <a:endParaRPr lang="en-US" sz="900" baseline="0" dirty="0">
              <a:solidFill>
                <a:srgbClr val="000000"/>
              </a:solidFill>
            </a:endParaRPr>
          </a:p>
          <a:p>
            <a:r>
              <a:rPr lang="en-US" sz="1400" baseline="0" dirty="0">
                <a:solidFill>
                  <a:srgbClr val="000000"/>
                </a:solidFill>
              </a:rPr>
              <a:t>A Physics-Informed Machine Learning Approach for Solving Heat Transfer Equation in Advanced Manufacturing and Engineering Applications</a:t>
            </a:r>
          </a:p>
          <a:p>
            <a:r>
              <a:rPr lang="en-US" sz="1050" b="0" baseline="0" dirty="0" err="1">
                <a:solidFill>
                  <a:srgbClr val="0000FF"/>
                </a:solidFill>
              </a:rPr>
              <a:t>Navid</a:t>
            </a:r>
            <a:r>
              <a:rPr lang="en-US" sz="1050" b="0" baseline="0" dirty="0">
                <a:solidFill>
                  <a:srgbClr val="0000FF"/>
                </a:solidFill>
              </a:rPr>
              <a:t> </a:t>
            </a:r>
            <a:r>
              <a:rPr lang="en-US" sz="1050" b="0" baseline="0" dirty="0" err="1">
                <a:solidFill>
                  <a:srgbClr val="0000FF"/>
                </a:solidFill>
              </a:rPr>
              <a:t>Zobeiry</a:t>
            </a:r>
            <a:r>
              <a:rPr lang="en-US" sz="1050" b="0" baseline="0" dirty="0">
                <a:solidFill>
                  <a:srgbClr val="0000FF"/>
                </a:solidFill>
              </a:rPr>
              <a:t>, Keith D. </a:t>
            </a:r>
            <a:r>
              <a:rPr lang="en-US" sz="1050" b="0" baseline="0" dirty="0" err="1">
                <a:solidFill>
                  <a:srgbClr val="0000FF"/>
                </a:solidFill>
              </a:rPr>
              <a:t>Humfeld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aseline="0" dirty="0">
                <a:solidFill>
                  <a:srgbClr val="0000FF"/>
                </a:solidFill>
              </a:rPr>
              <a:t>2020</a:t>
            </a:r>
          </a:p>
          <a:p>
            <a:endParaRPr lang="en-US" sz="900" baseline="0" dirty="0">
              <a:solidFill>
                <a:srgbClr val="000000"/>
              </a:solidFill>
            </a:endParaRPr>
          </a:p>
          <a:p>
            <a:r>
              <a:rPr lang="en-US" sz="1400" baseline="0" dirty="0">
                <a:solidFill>
                  <a:srgbClr val="000000"/>
                </a:solidFill>
              </a:rPr>
              <a:t>An energy-based error bound of physics-informed neural network solutions in elasticity</a:t>
            </a:r>
          </a:p>
          <a:p>
            <a:r>
              <a:rPr lang="en-US" sz="1050" b="0" baseline="0" dirty="0" err="1">
                <a:solidFill>
                  <a:srgbClr val="0000FF"/>
                </a:solidFill>
              </a:rPr>
              <a:t>Mengwu</a:t>
            </a:r>
            <a:r>
              <a:rPr lang="en-US" sz="1050" b="0" baseline="0" dirty="0">
                <a:solidFill>
                  <a:srgbClr val="0000FF"/>
                </a:solidFill>
              </a:rPr>
              <a:t> </a:t>
            </a:r>
            <a:r>
              <a:rPr lang="en-US" sz="1050" b="0" baseline="0" dirty="0" err="1">
                <a:solidFill>
                  <a:srgbClr val="0000FF"/>
                </a:solidFill>
              </a:rPr>
              <a:t>Guoa</a:t>
            </a:r>
            <a:r>
              <a:rPr lang="en-US" sz="1050" b="0" baseline="0" dirty="0">
                <a:solidFill>
                  <a:srgbClr val="0000FF"/>
                </a:solidFill>
              </a:rPr>
              <a:t>, Ehsan </a:t>
            </a:r>
            <a:r>
              <a:rPr lang="en-US" sz="1050" b="0" baseline="0" dirty="0" err="1">
                <a:solidFill>
                  <a:srgbClr val="0000FF"/>
                </a:solidFill>
              </a:rPr>
              <a:t>Haghighat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aseline="0" dirty="0">
                <a:solidFill>
                  <a:srgbClr val="0000FF"/>
                </a:solidFill>
              </a:rPr>
              <a:t>2020</a:t>
            </a:r>
          </a:p>
          <a:p>
            <a:pPr algn="l"/>
            <a:endParaRPr lang="ru-RU" sz="18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6E788D4-5A5E-4E90-AC03-0F20BE1632DB}"/>
              </a:ext>
            </a:extLst>
          </p:cNvPr>
          <p:cNvSpPr/>
          <p:nvPr/>
        </p:nvSpPr>
        <p:spPr>
          <a:xfrm>
            <a:off x="3886200" y="1169958"/>
            <a:ext cx="288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baseline="0" dirty="0">
                <a:solidFill>
                  <a:schemeClr val="bg2"/>
                </a:solidFill>
                <a:latin typeface="+mn-lt"/>
              </a:rPr>
              <a:t>Literature references: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A7260A-354C-48DC-AFA5-122AA818AE72}"/>
              </a:ext>
            </a:extLst>
          </p:cNvPr>
          <p:cNvSpPr txBox="1"/>
          <p:nvPr/>
        </p:nvSpPr>
        <p:spPr>
          <a:xfrm>
            <a:off x="762000" y="5410200"/>
            <a:ext cx="2667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aseline="0" dirty="0">
                <a:solidFill>
                  <a:schemeClr val="bg2"/>
                </a:solidFill>
              </a:rPr>
              <a:t>Real-time prediction of 2D time dependent heat transfer in solid plate by PINN (</a:t>
            </a:r>
            <a:r>
              <a:rPr lang="en-US" sz="1200" baseline="0" dirty="0" err="1">
                <a:solidFill>
                  <a:schemeClr val="bg2"/>
                </a:solidFill>
              </a:rPr>
              <a:t>Navid</a:t>
            </a:r>
            <a:r>
              <a:rPr lang="en-US" sz="1200" baseline="0" dirty="0">
                <a:solidFill>
                  <a:schemeClr val="bg2"/>
                </a:solidFill>
              </a:rPr>
              <a:t> </a:t>
            </a:r>
            <a:r>
              <a:rPr lang="en-US" sz="1200" baseline="0" dirty="0" err="1">
                <a:solidFill>
                  <a:schemeClr val="bg2"/>
                </a:solidFill>
              </a:rPr>
              <a:t>Zobeiry</a:t>
            </a:r>
            <a:r>
              <a:rPr lang="en-US" sz="1200" baseline="0" dirty="0">
                <a:solidFill>
                  <a:schemeClr val="bg2"/>
                </a:solidFill>
              </a:rPr>
              <a:t>, Keith D. </a:t>
            </a:r>
            <a:r>
              <a:rPr lang="en-US" sz="1200" baseline="0" dirty="0" err="1">
                <a:solidFill>
                  <a:schemeClr val="bg2"/>
                </a:solidFill>
              </a:rPr>
              <a:t>Humfeld</a:t>
            </a:r>
            <a:r>
              <a:rPr lang="en-US" sz="1200" baseline="0" dirty="0">
                <a:solidFill>
                  <a:schemeClr val="bg2"/>
                </a:solidFill>
              </a:rPr>
              <a:t>, 2018)</a:t>
            </a:r>
            <a:endParaRPr lang="ru-RU" sz="1200" dirty="0">
              <a:solidFill>
                <a:schemeClr val="bg2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D8AEBB7E-1F65-4EAA-836D-2C33CAACBE7C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6730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350DBF8-19B6-4E82-82CF-71B556ED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455613"/>
            <a:ext cx="8305800" cy="534987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2"/>
                </a:solidFill>
              </a:rPr>
              <a:t>Mixed Density Network</a:t>
            </a:r>
            <a:endParaRPr lang="en-US" alt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682612-F7F3-487C-9440-285C9661E0C4}"/>
              </a:ext>
            </a:extLst>
          </p:cNvPr>
          <p:cNvSpPr txBox="1"/>
          <p:nvPr/>
        </p:nvSpPr>
        <p:spPr>
          <a:xfrm>
            <a:off x="121298" y="5047269"/>
            <a:ext cx="7010400" cy="91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chemeClr val="bg2"/>
                </a:solidFill>
                <a:effectLst/>
                <a:latin typeface="charter"/>
              </a:rPr>
              <a:t>Combination of a deep neural network (DNN)</a:t>
            </a:r>
          </a:p>
          <a:p>
            <a:pPr algn="l"/>
            <a:r>
              <a:rPr lang="en-US" b="1" i="0" dirty="0">
                <a:solidFill>
                  <a:schemeClr val="bg2"/>
                </a:solidFill>
                <a:effectLst/>
                <a:latin typeface="charter"/>
              </a:rPr>
              <a:t>and a mixture of distributions</a:t>
            </a:r>
            <a:endParaRPr lang="en-US" b="1" i="0" dirty="0">
              <a:solidFill>
                <a:schemeClr val="bg2"/>
              </a:solidFill>
              <a:effectLst/>
              <a:latin typeface="Source Sans Pro" panose="020B0503030403020204" pitchFamily="34" charset="0"/>
            </a:endParaRPr>
          </a:p>
          <a:p>
            <a:r>
              <a:rPr lang="en-US" sz="2400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</a:rPr>
              <a:t>(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Dr. Oliver Borchers. From data to business value: Data Science, 2019)</a:t>
            </a:r>
          </a:p>
        </p:txBody>
      </p:sp>
      <p:pic>
        <p:nvPicPr>
          <p:cNvPr id="2050" name="Picture 2" descr="Image for post">
            <a:extLst>
              <a:ext uri="{FF2B5EF4-FFF2-40B4-BE49-F238E27FC236}">
                <a16:creationId xmlns:a16="http://schemas.microsoft.com/office/drawing/2014/main" id="{BF28FF28-98A9-456B-BF43-ECCF68B02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300" y="1133043"/>
            <a:ext cx="5126163" cy="224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nsorFlow Probability">
            <a:extLst>
              <a:ext uri="{FF2B5EF4-FFF2-40B4-BE49-F238E27FC236}">
                <a16:creationId xmlns:a16="http://schemas.microsoft.com/office/drawing/2014/main" id="{54B10DB6-5A50-47E7-8C2D-A4EA4C6EED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81" y="3443265"/>
            <a:ext cx="5638800" cy="173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99697C-40B3-42A8-8C7A-21B6E5E3AE9E}"/>
              </a:ext>
            </a:extLst>
          </p:cNvPr>
          <p:cNvSpPr txBox="1"/>
          <p:nvPr/>
        </p:nvSpPr>
        <p:spPr>
          <a:xfrm>
            <a:off x="106794" y="5905877"/>
            <a:ext cx="72846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292929"/>
                </a:solidFill>
                <a:latin typeface="charter"/>
              </a:rPr>
              <a:t>(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P.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Sountsov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C. Suter, J.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Burnim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J.V. Dillon, TensorFlow Prob. team, 2019)</a:t>
            </a:r>
            <a:endParaRPr lang="ru-RU" sz="2400" b="0" i="1" dirty="0">
              <a:solidFill>
                <a:schemeClr val="bg2"/>
              </a:solidFill>
              <a:latin typeface="sohne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73F7-275B-418D-AE78-1C4B361B36DE}"/>
              </a:ext>
            </a:extLst>
          </p:cNvPr>
          <p:cNvSpPr txBox="1"/>
          <p:nvPr/>
        </p:nvSpPr>
        <p:spPr>
          <a:xfrm>
            <a:off x="6248400" y="1525329"/>
            <a:ext cx="5702292" cy="19005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aseline="0" dirty="0">
                <a:solidFill>
                  <a:srgbClr val="000000"/>
                </a:solidFill>
              </a:rPr>
              <a:t>Mixture Density Networks</a:t>
            </a:r>
          </a:p>
          <a:p>
            <a:r>
              <a:rPr lang="en-US" sz="1050" b="0" baseline="0" dirty="0">
                <a:solidFill>
                  <a:srgbClr val="0000FF"/>
                </a:solidFill>
              </a:rPr>
              <a:t>Christopher M. Bishop, </a:t>
            </a:r>
            <a:r>
              <a:rPr lang="en-US" sz="1050" baseline="0" dirty="0">
                <a:solidFill>
                  <a:srgbClr val="0000FF"/>
                </a:solidFill>
              </a:rPr>
              <a:t>1994</a:t>
            </a:r>
          </a:p>
          <a:p>
            <a:endParaRPr lang="en-US" sz="900" b="0" baseline="0" dirty="0">
              <a:solidFill>
                <a:srgbClr val="0000FF"/>
              </a:solidFill>
            </a:endParaRPr>
          </a:p>
          <a:p>
            <a:pPr algn="l"/>
            <a:r>
              <a:rPr lang="en-US" sz="1400" baseline="0" dirty="0">
                <a:solidFill>
                  <a:srgbClr val="000000"/>
                </a:solidFill>
              </a:rPr>
              <a:t>Regression with Probabilistic Layers in TensorFlow Probability</a:t>
            </a:r>
          </a:p>
          <a:p>
            <a:pPr algn="l"/>
            <a:r>
              <a:rPr lang="en-US" sz="1050" b="0" baseline="0" dirty="0">
                <a:solidFill>
                  <a:srgbClr val="0000FF"/>
                </a:solidFill>
              </a:rPr>
              <a:t>P. </a:t>
            </a:r>
            <a:r>
              <a:rPr lang="en-US" sz="1050" b="0" baseline="0" dirty="0" err="1">
                <a:solidFill>
                  <a:srgbClr val="0000FF"/>
                </a:solidFill>
              </a:rPr>
              <a:t>Sountsov</a:t>
            </a:r>
            <a:r>
              <a:rPr lang="en-US" sz="1050" b="0" baseline="0" dirty="0">
                <a:solidFill>
                  <a:srgbClr val="0000FF"/>
                </a:solidFill>
              </a:rPr>
              <a:t>, C. Suter, J. </a:t>
            </a:r>
            <a:r>
              <a:rPr lang="en-US" sz="1050" b="0" baseline="0" dirty="0" err="1">
                <a:solidFill>
                  <a:srgbClr val="0000FF"/>
                </a:solidFill>
              </a:rPr>
              <a:t>Burnim</a:t>
            </a:r>
            <a:r>
              <a:rPr lang="en-US" sz="1050" b="0" baseline="0" dirty="0">
                <a:solidFill>
                  <a:srgbClr val="0000FF"/>
                </a:solidFill>
              </a:rPr>
              <a:t>, J.V. Dillon, and the TensorFlow Probability team, </a:t>
            </a:r>
            <a:r>
              <a:rPr lang="en-US" sz="1050" baseline="0" dirty="0">
                <a:solidFill>
                  <a:srgbClr val="0000FF"/>
                </a:solidFill>
              </a:rPr>
              <a:t>2019</a:t>
            </a:r>
          </a:p>
          <a:p>
            <a:pPr algn="l"/>
            <a:endParaRPr lang="en-US" sz="1050" baseline="0" dirty="0">
              <a:solidFill>
                <a:srgbClr val="0000FF"/>
              </a:solidFill>
            </a:endParaRPr>
          </a:p>
          <a:p>
            <a:pPr algn="l"/>
            <a:r>
              <a:rPr lang="en-US" sz="1400" baseline="0" dirty="0">
                <a:solidFill>
                  <a:srgbClr val="000000"/>
                </a:solidFill>
              </a:rPr>
              <a:t>Explainable and physics-informed machine learning for optimizing process chains and product quality</a:t>
            </a:r>
          </a:p>
          <a:p>
            <a:pPr algn="l"/>
            <a:r>
              <a:rPr lang="en-US" sz="1050" b="0" baseline="0" dirty="0">
                <a:solidFill>
                  <a:srgbClr val="0000FF"/>
                </a:solidFill>
              </a:rPr>
              <a:t>M. J. </a:t>
            </a:r>
            <a:r>
              <a:rPr lang="en-US" sz="1050" b="0" baseline="0" dirty="0" err="1">
                <a:solidFill>
                  <a:srgbClr val="0000FF"/>
                </a:solidFill>
              </a:rPr>
              <a:t>Neuer</a:t>
            </a:r>
            <a:r>
              <a:rPr lang="en-US" sz="1050" b="0" baseline="0" dirty="0">
                <a:solidFill>
                  <a:srgbClr val="0000FF"/>
                </a:solidFill>
              </a:rPr>
              <a:t>, D. </a:t>
            </a:r>
            <a:r>
              <a:rPr lang="en-US" sz="1050" b="0" baseline="0" dirty="0" err="1">
                <a:solidFill>
                  <a:srgbClr val="0000FF"/>
                </a:solidFill>
              </a:rPr>
              <a:t>Sonnenschein</a:t>
            </a:r>
            <a:r>
              <a:rPr lang="en-US" sz="1050" b="0" baseline="0" dirty="0">
                <a:solidFill>
                  <a:srgbClr val="0000FF"/>
                </a:solidFill>
              </a:rPr>
              <a:t>, H. </a:t>
            </a:r>
            <a:r>
              <a:rPr lang="en-US" sz="1050" b="0" baseline="0" dirty="0" err="1">
                <a:solidFill>
                  <a:srgbClr val="0000FF"/>
                </a:solidFill>
              </a:rPr>
              <a:t>Krambeer</a:t>
            </a:r>
            <a:r>
              <a:rPr lang="en-US" sz="1050" b="0" baseline="0" dirty="0">
                <a:solidFill>
                  <a:srgbClr val="0000FF"/>
                </a:solidFill>
              </a:rPr>
              <a:t>, M. </a:t>
            </a:r>
            <a:r>
              <a:rPr lang="en-US" sz="1050" b="0" baseline="0" dirty="0" err="1">
                <a:solidFill>
                  <a:srgbClr val="0000FF"/>
                </a:solidFill>
              </a:rPr>
              <a:t>Wunde</a:t>
            </a:r>
            <a:r>
              <a:rPr lang="en-US" sz="1050" b="0" baseline="0" dirty="0">
                <a:solidFill>
                  <a:srgbClr val="0000FF"/>
                </a:solidFill>
              </a:rPr>
              <a:t>, N. </a:t>
            </a:r>
            <a:r>
              <a:rPr lang="en-US" sz="1050" b="0" baseline="0" dirty="0" err="1">
                <a:solidFill>
                  <a:srgbClr val="0000FF"/>
                </a:solidFill>
              </a:rPr>
              <a:t>Holzknecht</a:t>
            </a:r>
            <a:r>
              <a:rPr lang="en-US" sz="1050" b="0" baseline="0" dirty="0">
                <a:solidFill>
                  <a:srgbClr val="0000FF"/>
                </a:solidFill>
              </a:rPr>
              <a:t>, M. </a:t>
            </a:r>
            <a:r>
              <a:rPr lang="en-US" sz="1050" b="0" baseline="0" dirty="0" err="1">
                <a:solidFill>
                  <a:srgbClr val="0000FF"/>
                </a:solidFill>
              </a:rPr>
              <a:t>Feldges</a:t>
            </a:r>
            <a:r>
              <a:rPr lang="en-US" sz="1050" b="0" baseline="0" dirty="0">
                <a:solidFill>
                  <a:srgbClr val="0000FF"/>
                </a:solidFill>
              </a:rPr>
              <a:t>, </a:t>
            </a:r>
            <a:r>
              <a:rPr lang="en-US" sz="1050" baseline="0" dirty="0">
                <a:solidFill>
                  <a:srgbClr val="0000FF"/>
                </a:solidFill>
              </a:rPr>
              <a:t>2020</a:t>
            </a:r>
            <a:endParaRPr lang="ru-RU" sz="1050" baseline="0" dirty="0">
              <a:solidFill>
                <a:srgbClr val="0000FF"/>
              </a:solidFill>
            </a:endParaRPr>
          </a:p>
          <a:p>
            <a:pPr algn="l"/>
            <a:endParaRPr lang="ru-RU" sz="1050" baseline="0" dirty="0">
              <a:solidFill>
                <a:srgbClr val="0000FF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2AD88FE-5841-49CC-ABD6-A9434E000F25}"/>
              </a:ext>
            </a:extLst>
          </p:cNvPr>
          <p:cNvSpPr/>
          <p:nvPr/>
        </p:nvSpPr>
        <p:spPr>
          <a:xfrm>
            <a:off x="6209011" y="1085187"/>
            <a:ext cx="28889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baseline="0" dirty="0">
                <a:solidFill>
                  <a:schemeClr val="bg2"/>
                </a:solidFill>
              </a:rPr>
              <a:t>Literature references</a:t>
            </a:r>
            <a:r>
              <a:rPr lang="en-US" sz="2000" kern="0" baseline="0" dirty="0">
                <a:solidFill>
                  <a:schemeClr val="bg2"/>
                </a:solidFill>
                <a:latin typeface="+mn-lt"/>
              </a:rPr>
              <a:t>: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6294EA-F451-439D-9755-B62776B9B6C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8400" y="3210025"/>
            <a:ext cx="5493601" cy="22937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18646A-68A8-4B40-8978-367E5D7091CA}"/>
              </a:ext>
            </a:extLst>
          </p:cNvPr>
          <p:cNvSpPr txBox="1"/>
          <p:nvPr/>
        </p:nvSpPr>
        <p:spPr>
          <a:xfrm>
            <a:off x="6200346" y="5393222"/>
            <a:ext cx="5991654" cy="379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bg2"/>
                </a:solidFill>
                <a:latin typeface="charter"/>
              </a:rPr>
              <a:t>High precision</a:t>
            </a:r>
            <a:r>
              <a:rPr lang="ru-RU" dirty="0">
                <a:solidFill>
                  <a:schemeClr val="bg2"/>
                </a:solidFill>
                <a:latin typeface="charter"/>
              </a:rPr>
              <a:t> </a:t>
            </a:r>
            <a:r>
              <a:rPr lang="en-US" dirty="0">
                <a:solidFill>
                  <a:schemeClr val="bg2"/>
                </a:solidFill>
                <a:latin typeface="charter"/>
              </a:rPr>
              <a:t>prediction </a:t>
            </a:r>
            <a:r>
              <a:rPr lang="en-US" b="1" i="0" dirty="0">
                <a:solidFill>
                  <a:schemeClr val="bg2"/>
                </a:solidFill>
                <a:effectLst/>
                <a:latin typeface="charter"/>
              </a:rPr>
              <a:t>of </a:t>
            </a:r>
            <a:r>
              <a:rPr lang="en-US" dirty="0">
                <a:solidFill>
                  <a:schemeClr val="bg2"/>
                </a:solidFill>
                <a:latin typeface="charter"/>
              </a:rPr>
              <a:t>scales on a rolled steel surface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79B983-716F-4C72-ACAA-9A266589464D}"/>
              </a:ext>
            </a:extLst>
          </p:cNvPr>
          <p:cNvSpPr txBox="1"/>
          <p:nvPr/>
        </p:nvSpPr>
        <p:spPr>
          <a:xfrm>
            <a:off x="6326464" y="5659655"/>
            <a:ext cx="57394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>
                <a:solidFill>
                  <a:srgbClr val="292929"/>
                </a:solidFill>
                <a:latin typeface="charter"/>
              </a:rPr>
              <a:t>(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M. J.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Neuer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D.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Sonnenschein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H.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Krambeer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M.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Wunde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N.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Holzknecht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M. </a:t>
            </a:r>
            <a:r>
              <a:rPr lang="en-US" sz="2400" b="0" i="1" dirty="0" err="1">
                <a:solidFill>
                  <a:schemeClr val="bg2"/>
                </a:solidFill>
                <a:latin typeface="sohne"/>
              </a:rPr>
              <a:t>Feldges</a:t>
            </a:r>
            <a:r>
              <a:rPr lang="en-US" sz="2400" b="0" i="1" dirty="0">
                <a:solidFill>
                  <a:schemeClr val="bg2"/>
                </a:solidFill>
                <a:latin typeface="sohne"/>
              </a:rPr>
              <a:t>, 2020)</a:t>
            </a:r>
            <a:endParaRPr lang="ru-RU" sz="2400" b="0" i="1" dirty="0">
              <a:solidFill>
                <a:schemeClr val="bg2"/>
              </a:solidFill>
              <a:latin typeface="sohne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45093514-AE12-4FD7-B519-BF5589C0C3BC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161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>
            <a:extLst>
              <a:ext uri="{FF2B5EF4-FFF2-40B4-BE49-F238E27FC236}">
                <a16:creationId xmlns:a16="http://schemas.microsoft.com/office/drawing/2014/main" id="{E350DBF8-19B6-4E82-82CF-71B556EDA6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455613"/>
            <a:ext cx="8305800" cy="534987"/>
          </a:xfrm>
        </p:spPr>
        <p:txBody>
          <a:bodyPr/>
          <a:lstStyle/>
          <a:p>
            <a:r>
              <a:rPr lang="en-US" altLang="en-US" sz="3600" dirty="0">
                <a:solidFill>
                  <a:schemeClr val="bg2"/>
                </a:solidFill>
              </a:rPr>
              <a:t>Physics-Informed Machine Learning in Industrial Processes</a:t>
            </a:r>
            <a:endParaRPr lang="en-US" altLang="en-US" sz="36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2D2521BF-D92E-4351-952B-3FC49B5F6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64309"/>
            <a:ext cx="12180216" cy="37959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b="1">
                <a:solidFill>
                  <a:schemeClr val="bg2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>
              <a:lnSpc>
                <a:spcPct val="120000"/>
              </a:lnSpc>
              <a:buFontTx/>
              <a:buNone/>
            </a:pPr>
            <a:r>
              <a:rPr lang="en-US" altLang="en-US" sz="1800" i="1" kern="0" baseline="0" dirty="0">
                <a:solidFill>
                  <a:srgbClr val="C00000"/>
                </a:solidFill>
              </a:rPr>
              <a:t>Hybrid model will be stable while using industrial data, fast, scalable, adaptive, and capable for improvement</a:t>
            </a:r>
          </a:p>
          <a:p>
            <a:pPr>
              <a:lnSpc>
                <a:spcPct val="120000"/>
              </a:lnSpc>
            </a:pPr>
            <a:endParaRPr lang="en-US" altLang="en-US" sz="1800" i="1" kern="0" baseline="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26EC57-546E-4DA9-A68B-90677821A8BD}"/>
              </a:ext>
            </a:extLst>
          </p:cNvPr>
          <p:cNvSpPr txBox="1"/>
          <p:nvPr/>
        </p:nvSpPr>
        <p:spPr>
          <a:xfrm>
            <a:off x="6007345" y="2105014"/>
            <a:ext cx="60198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Production balance systems</a:t>
            </a: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are used at alumina refineries</a:t>
            </a:r>
          </a:p>
          <a:p>
            <a:endParaRPr lang="en-US" sz="7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Approximation of nonlinear equations </a:t>
            </a:r>
            <a:r>
              <a:rPr lang="en-US" b="0" dirty="0">
                <a:solidFill>
                  <a:srgbClr val="000000"/>
                </a:solidFill>
                <a:latin typeface="Roboto"/>
              </a:rPr>
              <a:t>by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 neural networks has</a:t>
            </a:r>
            <a:r>
              <a:rPr lang="ru-RU" b="0" i="0" dirty="0">
                <a:solidFill>
                  <a:srgbClr val="000000"/>
                </a:solidFill>
                <a:effectLst/>
                <a:latin typeface="Roboto"/>
              </a:rPr>
              <a:t>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already been worked out </a:t>
            </a:r>
          </a:p>
          <a:p>
            <a:endParaRPr lang="en-US" sz="700" b="0" i="0" dirty="0">
              <a:solidFill>
                <a:srgbClr val="000000"/>
              </a:solidFill>
              <a:effectLst/>
              <a:latin typeface="Roboto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chemeClr val="bg2"/>
                </a:solidFill>
              </a:rPr>
              <a:t>Algorithms for solving ODE and PDE by PIMM are available</a:t>
            </a:r>
          </a:p>
          <a:p>
            <a:endParaRPr lang="en-US" altLang="en-US" sz="700" b="0" dirty="0">
              <a:solidFill>
                <a:schemeClr val="bg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b="0" dirty="0">
                <a:solidFill>
                  <a:schemeClr val="bg2"/>
                </a:solidFill>
              </a:rPr>
              <a:t>Mixture Density Network (MDN regression) has been developed</a:t>
            </a:r>
          </a:p>
          <a:p>
            <a:endParaRPr lang="en-US" altLang="en-US" sz="700" b="0" dirty="0">
              <a:solidFill>
                <a:schemeClr val="bg2"/>
              </a:solidFill>
            </a:endParaRPr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en-US" altLang="en-US" sz="400" b="0" dirty="0">
              <a:solidFill>
                <a:schemeClr val="bg2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sz="2800" b="0" dirty="0">
                <a:solidFill>
                  <a:schemeClr val="bg2"/>
                </a:solidFill>
              </a:rPr>
              <a:t>There are examples of successful utilization of physics-informed machine learning models in industrial applications</a:t>
            </a:r>
          </a:p>
          <a:p>
            <a:endParaRPr lang="en-US" altLang="en-US" b="0" dirty="0">
              <a:solidFill>
                <a:schemeClr val="bg2"/>
              </a:solidFill>
            </a:endParaRPr>
          </a:p>
          <a:p>
            <a:endParaRPr lang="en-US" altLang="en-US" b="0" dirty="0">
              <a:solidFill>
                <a:schemeClr val="bg2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C736CD4-3A2A-4CDD-B6ED-0234698F79DE}"/>
              </a:ext>
            </a:extLst>
          </p:cNvPr>
          <p:cNvGrpSpPr/>
          <p:nvPr/>
        </p:nvGrpSpPr>
        <p:grpSpPr>
          <a:xfrm>
            <a:off x="914400" y="1267628"/>
            <a:ext cx="4518052" cy="4518052"/>
            <a:chOff x="522061" y="1154664"/>
            <a:chExt cx="4518052" cy="4518052"/>
          </a:xfrm>
        </p:grpSpPr>
        <p:sp>
          <p:nvSpPr>
            <p:cNvPr id="7" name="Дуга 6">
              <a:extLst>
                <a:ext uri="{FF2B5EF4-FFF2-40B4-BE49-F238E27FC236}">
                  <a16:creationId xmlns:a16="http://schemas.microsoft.com/office/drawing/2014/main" id="{04FE0173-C86E-4C66-A381-6DB7C77DA5D0}"/>
                </a:ext>
              </a:extLst>
            </p:cNvPr>
            <p:cNvSpPr/>
            <p:nvPr/>
          </p:nvSpPr>
          <p:spPr bwMode="auto">
            <a:xfrm rot="1800000">
              <a:off x="522061" y="1154664"/>
              <a:ext cx="4518052" cy="4518052"/>
            </a:xfrm>
            <a:prstGeom prst="arc">
              <a:avLst>
                <a:gd name="adj1" fmla="val 15512479"/>
                <a:gd name="adj2" fmla="val 14148085"/>
              </a:avLst>
            </a:prstGeom>
            <a:ln w="57150">
              <a:solidFill>
                <a:schemeClr val="bg1">
                  <a:lumMod val="20000"/>
                  <a:lumOff val="80000"/>
                </a:schemeClr>
              </a:solidFill>
              <a:headEnd type="none" w="med" len="med"/>
              <a:tailEnd type="triangle" w="med" len="med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indent="-342900" algn="l" defTabSz="914400" rtl="0" eaLnBrk="0" fontAlgn="base" latinLnBrk="0" hangingPunct="0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ru-RU" sz="2800" b="1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" name="Группа 1">
              <a:extLst>
                <a:ext uri="{FF2B5EF4-FFF2-40B4-BE49-F238E27FC236}">
                  <a16:creationId xmlns:a16="http://schemas.microsoft.com/office/drawing/2014/main" id="{782C4A96-AB35-4EFB-B8B9-38AE2D831589}"/>
                </a:ext>
              </a:extLst>
            </p:cNvPr>
            <p:cNvGrpSpPr/>
            <p:nvPr/>
          </p:nvGrpSpPr>
          <p:grpSpPr>
            <a:xfrm>
              <a:off x="839198" y="1435551"/>
              <a:ext cx="3883778" cy="4094716"/>
              <a:chOff x="839198" y="1435551"/>
              <a:chExt cx="3883778" cy="4094716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8716840E-0559-41CA-BB86-EAD515918727}"/>
                  </a:ext>
                </a:extLst>
              </p:cNvPr>
              <p:cNvSpPr/>
              <p:nvPr/>
            </p:nvSpPr>
            <p:spPr bwMode="auto">
              <a:xfrm>
                <a:off x="839198" y="2513107"/>
                <a:ext cx="3883778" cy="848588"/>
              </a:xfrm>
              <a:prstGeom prst="rect">
                <a:avLst/>
              </a:prstGeom>
              <a:solidFill>
                <a:srgbClr val="00B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Known parameters &amp; relations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b="0" i="0" u="none" strike="noStrike" cap="none" normalizeH="0" baseline="-2500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Physics-informed NN</a:t>
                </a:r>
                <a:endParaRPr kumimoji="0" lang="ru-RU" b="0" i="0" u="none" strike="noStrike" cap="none" normalizeH="0" baseline="-2500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Прямоугольник 8">
                <a:extLst>
                  <a:ext uri="{FF2B5EF4-FFF2-40B4-BE49-F238E27FC236}">
                    <a16:creationId xmlns:a16="http://schemas.microsoft.com/office/drawing/2014/main" id="{EA7C9008-7128-42B8-865A-D030481DB0B1}"/>
                  </a:ext>
                </a:extLst>
              </p:cNvPr>
              <p:cNvSpPr/>
              <p:nvPr/>
            </p:nvSpPr>
            <p:spPr bwMode="auto">
              <a:xfrm>
                <a:off x="839198" y="3584117"/>
                <a:ext cx="3883778" cy="848588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Noise &amp; Disturbances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b="0" i="0" u="none" strike="noStrike" cap="none" normalizeH="0" baseline="-2500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P</a:t>
                </a:r>
                <a:r>
                  <a:rPr lang="en-US" b="0" dirty="0">
                    <a:solidFill>
                      <a:srgbClr val="FFFFFF"/>
                    </a:solidFill>
                    <a:latin typeface="Arial" charset="0"/>
                  </a:rPr>
                  <a:t>robability calculations</a:t>
                </a:r>
                <a:endParaRPr kumimoji="0" lang="ru-RU" b="0" i="0" u="none" strike="noStrike" cap="none" normalizeH="0" baseline="-2500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Прямоугольник 9">
                <a:extLst>
                  <a:ext uri="{FF2B5EF4-FFF2-40B4-BE49-F238E27FC236}">
                    <a16:creationId xmlns:a16="http://schemas.microsoft.com/office/drawing/2014/main" id="{E85E42E3-446B-4871-A15A-8507B2EACEB8}"/>
                  </a:ext>
                </a:extLst>
              </p:cNvPr>
              <p:cNvSpPr/>
              <p:nvPr/>
            </p:nvSpPr>
            <p:spPr bwMode="auto">
              <a:xfrm>
                <a:off x="839198" y="4681679"/>
                <a:ext cx="3883778" cy="848588"/>
              </a:xfrm>
              <a:prstGeom prst="rect">
                <a:avLst/>
              </a:prstGeom>
              <a:solidFill>
                <a:srgbClr val="FF00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Unknown unknowns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kumimoji="0" lang="en-US" b="0" i="0" u="none" strike="noStrike" cap="none" normalizeH="0" baseline="-2500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Arial" charset="0"/>
                  </a:rPr>
                  <a:t>Machine Learning</a:t>
                </a:r>
                <a:endParaRPr kumimoji="0" lang="ru-RU" b="0" i="0" u="none" strike="noStrike" cap="none" normalizeH="0" baseline="-2500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8384ACE-AC86-4D63-9AD6-8FCE5CF77D91}"/>
                  </a:ext>
                </a:extLst>
              </p:cNvPr>
              <p:cNvSpPr txBox="1"/>
              <p:nvPr/>
            </p:nvSpPr>
            <p:spPr>
              <a:xfrm>
                <a:off x="2628641" y="3288862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baseline="0" dirty="0">
                    <a:solidFill>
                      <a:schemeClr val="bg2"/>
                    </a:solidFill>
                  </a:rPr>
                  <a:t>+</a:t>
                </a:r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E5AA65E-8BB7-4E7E-9241-73FDA41C3DAC}"/>
                  </a:ext>
                </a:extLst>
              </p:cNvPr>
              <p:cNvSpPr txBox="1"/>
              <p:nvPr/>
            </p:nvSpPr>
            <p:spPr>
              <a:xfrm>
                <a:off x="2628641" y="4369307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baseline="0" dirty="0">
                    <a:solidFill>
                      <a:schemeClr val="bg2"/>
                    </a:solidFill>
                  </a:rPr>
                  <a:t>+</a:t>
                </a:r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BBF733DA-4A76-4164-9817-E222342D691C}"/>
                  </a:ext>
                </a:extLst>
              </p:cNvPr>
              <p:cNvSpPr/>
              <p:nvPr/>
            </p:nvSpPr>
            <p:spPr bwMode="auto">
              <a:xfrm>
                <a:off x="839198" y="1435551"/>
                <a:ext cx="3883778" cy="848588"/>
              </a:xfrm>
              <a:prstGeom prst="rect">
                <a:avLst/>
              </a:prstGeom>
              <a:solidFill>
                <a:schemeClr val="tx1">
                  <a:lumMod val="7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dirty="0">
                    <a:solidFill>
                      <a:srgbClr val="FFFFFF"/>
                    </a:solidFill>
                    <a:latin typeface="Arial" charset="0"/>
                  </a:rPr>
                  <a:t>Process Data</a:t>
                </a:r>
              </a:p>
              <a:p>
                <a:pPr marR="0" algn="ctr" defTabSz="914400" rtl="0" eaLnBrk="0" fontAlgn="base" latinLnBrk="0" hangingPunct="0">
                  <a:lnSpc>
                    <a:spcPct val="10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tabLst/>
                </a:pPr>
                <a:r>
                  <a:rPr lang="en-US" b="0" dirty="0">
                    <a:solidFill>
                      <a:srgbClr val="FFFFFF"/>
                    </a:solidFill>
                    <a:latin typeface="Arial" charset="0"/>
                  </a:rPr>
                  <a:t>Consistent measurements</a:t>
                </a:r>
                <a:endParaRPr kumimoji="0" lang="ru-RU" b="0" i="0" u="none" strike="noStrike" cap="none" normalizeH="0" baseline="-25000" dirty="0">
                  <a:ln>
                    <a:noFill/>
                  </a:ln>
                  <a:solidFill>
                    <a:srgbClr val="FFFFFF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0278C65-AA02-44A4-9FAC-B4A3CF38C7DB}"/>
                  </a:ext>
                </a:extLst>
              </p:cNvPr>
              <p:cNvSpPr txBox="1"/>
              <p:nvPr/>
            </p:nvSpPr>
            <p:spPr>
              <a:xfrm>
                <a:off x="2628641" y="2210684"/>
                <a:ext cx="3193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buNone/>
                </a:pPr>
                <a:r>
                  <a:rPr lang="en-US" sz="1800" baseline="0" dirty="0">
                    <a:solidFill>
                      <a:schemeClr val="bg2"/>
                    </a:solidFill>
                  </a:rPr>
                  <a:t>+</a:t>
                </a:r>
                <a:endParaRPr lang="ru-RU" sz="1800" baseline="0" dirty="0" err="1">
                  <a:solidFill>
                    <a:schemeClr val="bg2"/>
                  </a:solidFill>
                </a:endParaRPr>
              </a:p>
            </p:txBody>
          </p:sp>
        </p:grpSp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CB80358-1050-4251-AAE9-1429F38619B6}"/>
              </a:ext>
            </a:extLst>
          </p:cNvPr>
          <p:cNvSpPr/>
          <p:nvPr/>
        </p:nvSpPr>
        <p:spPr>
          <a:xfrm>
            <a:off x="5994645" y="1546713"/>
            <a:ext cx="34820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Available knowledge: </a:t>
            </a: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D926830-6FF9-4A44-9635-E992ADAF3BA4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8329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1" y="1"/>
            <a:ext cx="1219182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57"/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598397" y="3683051"/>
            <a:ext cx="11150506" cy="670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297" tIns="46649" rIns="93297" bIns="4664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1" b="1" kern="1200">
                <a:solidFill>
                  <a:schemeClr val="tx1"/>
                </a:solidFill>
                <a:latin typeface="Arial" pitchFamily="34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1" b="1">
                <a:solidFill>
                  <a:schemeClr val="tx1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1" b="1">
                <a:solidFill>
                  <a:schemeClr val="tx1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1" b="1">
                <a:solidFill>
                  <a:schemeClr val="tx1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1" b="1">
                <a:solidFill>
                  <a:schemeClr val="tx1"/>
                </a:solidFill>
                <a:latin typeface="Arial" charset="0"/>
              </a:defRPr>
            </a:lvl5pPr>
            <a:lvl6pPr marL="457246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40F"/>
                </a:solidFill>
                <a:latin typeface="Arial" charset="0"/>
              </a:defRPr>
            </a:lvl6pPr>
            <a:lvl7pPr marL="914492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40F"/>
                </a:solidFill>
                <a:latin typeface="Arial" charset="0"/>
              </a:defRPr>
            </a:lvl7pPr>
            <a:lvl8pPr marL="1371737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40F"/>
                </a:solidFill>
                <a:latin typeface="Arial" charset="0"/>
              </a:defRPr>
            </a:lvl8pPr>
            <a:lvl9pPr marL="1828984" algn="l" rtl="0" fontAlgn="base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640F"/>
                </a:solidFill>
                <a:latin typeface="Arial" charset="0"/>
              </a:defRPr>
            </a:lvl9pPr>
          </a:lstStyle>
          <a:p>
            <a:r>
              <a:rPr lang="en-US" sz="2800" dirty="0">
                <a:solidFill>
                  <a:schemeClr val="bg1">
                    <a:lumMod val="60000"/>
                    <a:lumOff val="40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www.rusal.com/</a:t>
            </a:r>
            <a:r>
              <a:rPr lang="en-US" sz="2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                                    </a:t>
            </a:r>
            <a:r>
              <a:rPr lang="en-US" sz="2800" dirty="0">
                <a:solidFill>
                  <a:schemeClr val="bg1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https://allow.rusal.com/</a:t>
            </a:r>
            <a:r>
              <a:rPr lang="en-US" sz="2800" dirty="0">
                <a:solidFill>
                  <a:schemeClr val="bg1">
                    <a:lumMod val="60000"/>
                    <a:lumOff val="40000"/>
                  </a:schemeClr>
                </a:solidFill>
              </a:rPr>
              <a:t>   </a:t>
            </a:r>
            <a:endParaRPr lang="ru-RU" sz="2800" dirty="0">
              <a:solidFill>
                <a:schemeClr val="bg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6" name="Picture 2" descr="https://pbs.twimg.com/media/DZNXML8W0AE5pP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921" y="1320116"/>
            <a:ext cx="4274764" cy="2108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213" y="1626053"/>
            <a:ext cx="3499020" cy="16445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BF362-F051-4225-AE06-C0CFA6851657}"/>
              </a:ext>
            </a:extLst>
          </p:cNvPr>
          <p:cNvSpPr txBox="1"/>
          <p:nvPr/>
        </p:nvSpPr>
        <p:spPr>
          <a:xfrm>
            <a:off x="2975121" y="5638800"/>
            <a:ext cx="6019800" cy="748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en-US" sz="3200" b="0" dirty="0">
                <a:solidFill>
                  <a:schemeClr val="bg2"/>
                </a:solidFill>
              </a:rPr>
              <a:t>Please contact us by e-mail: vladimir.golubev2@rusal.com </a:t>
            </a:r>
            <a:endParaRPr lang="ru-RU" sz="3200" dirty="0">
              <a:solidFill>
                <a:schemeClr val="bg2"/>
              </a:solidFill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81E359C6-B315-4521-9E84-ED9135A2B74F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125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599" y="304801"/>
            <a:ext cx="7772400" cy="914400"/>
          </a:xfrm>
        </p:spPr>
        <p:txBody>
          <a:bodyPr/>
          <a:lstStyle/>
          <a:p>
            <a:r>
              <a:rPr lang="en-US" sz="3600" dirty="0"/>
              <a:t>Purpose of Digital Technology Implementation</a:t>
            </a:r>
            <a:endParaRPr lang="en-US" altLang="en-US" sz="3600" dirty="0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D9930014-658F-4C6A-BBD5-67F758FEF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397"/>
          <a:stretch/>
        </p:blipFill>
        <p:spPr bwMode="auto">
          <a:xfrm>
            <a:off x="3429000" y="1630484"/>
            <a:ext cx="8590260" cy="4571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http://tillakor.esy.es/wp-content/uploads/2016/06/p4.jpg">
            <a:extLst>
              <a:ext uri="{FF2B5EF4-FFF2-40B4-BE49-F238E27FC236}">
                <a16:creationId xmlns:a16="http://schemas.microsoft.com/office/drawing/2014/main" id="{C010388E-EA7E-49F7-91C7-2A20D5460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2" y="2666547"/>
            <a:ext cx="816000" cy="817725"/>
          </a:xfrm>
          <a:prstGeom prst="rect">
            <a:avLst/>
          </a:prstGeom>
        </p:spPr>
      </p:pic>
      <p:pic>
        <p:nvPicPr>
          <p:cNvPr id="8" name="Picture 4" descr="http://i044.radikal.ru/1203/ea/c3396d95692e.jpg">
            <a:extLst>
              <a:ext uri="{FF2B5EF4-FFF2-40B4-BE49-F238E27FC236}">
                <a16:creationId xmlns:a16="http://schemas.microsoft.com/office/drawing/2014/main" id="{B51F8209-FF9A-4EF1-B709-FFF6068B9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62" y="1496842"/>
            <a:ext cx="893576" cy="83275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ttps://t3.ftcdn.net/jpg/00/49/33/36/160_F_49333681_IOqzKOChfDj8o5cXfOemd300s06OFKdO.jpg">
            <a:extLst>
              <a:ext uri="{FF2B5EF4-FFF2-40B4-BE49-F238E27FC236}">
                <a16:creationId xmlns:a16="http://schemas.microsoft.com/office/drawing/2014/main" id="{DFCBA53B-B573-4B28-993A-61D0E2F4E4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98" y="3820148"/>
            <a:ext cx="1157655" cy="86824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B34B20-E5CF-4B7C-93EC-20D777A7FE29}"/>
              </a:ext>
            </a:extLst>
          </p:cNvPr>
          <p:cNvSpPr/>
          <p:nvPr/>
        </p:nvSpPr>
        <p:spPr>
          <a:xfrm>
            <a:off x="1549120" y="2768520"/>
            <a:ext cx="40896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Productivity increase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CBB5840-8287-405E-9C70-7151C6CFC013}"/>
              </a:ext>
            </a:extLst>
          </p:cNvPr>
          <p:cNvSpPr/>
          <p:nvPr/>
        </p:nvSpPr>
        <p:spPr>
          <a:xfrm>
            <a:off x="1563477" y="3671753"/>
            <a:ext cx="46508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Improvement of management and decision-making procedures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D4C1B16-AF8C-4E3B-9628-B14E2BD4E63F}"/>
              </a:ext>
            </a:extLst>
          </p:cNvPr>
          <p:cNvSpPr/>
          <p:nvPr/>
        </p:nvSpPr>
        <p:spPr>
          <a:xfrm>
            <a:off x="1549121" y="1630484"/>
            <a:ext cx="4642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Reduction of production costs</a:t>
            </a:r>
          </a:p>
        </p:txBody>
      </p:sp>
      <p:pic>
        <p:nvPicPr>
          <p:cNvPr id="13" name="Picture 3" descr="C:\Users\Savchenkotp1\Pictures\kmyhujk.png">
            <a:extLst>
              <a:ext uri="{FF2B5EF4-FFF2-40B4-BE49-F238E27FC236}">
                <a16:creationId xmlns:a16="http://schemas.microsoft.com/office/drawing/2014/main" id="{623E28B3-C8D2-4E07-8A6D-04E2CD933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48" y="4912734"/>
            <a:ext cx="867343" cy="86734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4C5EFC82-5F75-4C68-B2CE-C68CD8A7A236}"/>
              </a:ext>
            </a:extLst>
          </p:cNvPr>
          <p:cNvSpPr/>
          <p:nvPr/>
        </p:nvSpPr>
        <p:spPr>
          <a:xfrm>
            <a:off x="1549120" y="5102182"/>
            <a:ext cx="35562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Reduction of harmful emissions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C78A645-8C92-46C3-9F4F-C13C4F00A61E}"/>
              </a:ext>
            </a:extLst>
          </p:cNvPr>
          <p:cNvSpPr/>
          <p:nvPr/>
        </p:nvSpPr>
        <p:spPr>
          <a:xfrm>
            <a:off x="6237120" y="4004793"/>
            <a:ext cx="58165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000000"/>
                </a:solidFill>
                <a:effectLst/>
                <a:latin typeface="Roboto"/>
              </a:rPr>
              <a:t>Key figures for UC RUSAL for 2019: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7.86 million tons of alumina produced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3.76 </a:t>
            </a:r>
            <a:r>
              <a:rPr lang="en-US" b="0" dirty="0">
                <a:solidFill>
                  <a:srgbClr val="000000"/>
                </a:solidFill>
                <a:latin typeface="Roboto"/>
              </a:rPr>
              <a:t>million</a:t>
            </a:r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 tons of aluminum produced 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43 refineries operate on 5 continents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&gt; 90% of energy comes from renewable sources</a:t>
            </a:r>
          </a:p>
          <a:p>
            <a:r>
              <a:rPr lang="en-US" b="0" i="0" dirty="0">
                <a:solidFill>
                  <a:srgbClr val="000000"/>
                </a:solidFill>
                <a:effectLst/>
                <a:latin typeface="Roboto"/>
              </a:rPr>
              <a:t>&lt;4 tons of CO2 equivalent emissions per ton of Al</a:t>
            </a:r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026" name="Picture 2" descr="Allow Rusal">
            <a:extLst>
              <a:ext uri="{FF2B5EF4-FFF2-40B4-BE49-F238E27FC236}">
                <a16:creationId xmlns:a16="http://schemas.microsoft.com/office/drawing/2014/main" id="{3AF1CDC9-732D-4E17-A0BA-78ACD47F0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01515"/>
            <a:ext cx="1655397" cy="49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4851670F-3090-4AE3-BBD2-6443F382753A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304800"/>
            <a:ext cx="7939747" cy="914400"/>
          </a:xfrm>
        </p:spPr>
        <p:txBody>
          <a:bodyPr/>
          <a:lstStyle/>
          <a:p>
            <a:r>
              <a:rPr lang="en-US" sz="3600" dirty="0"/>
              <a:t>Digital Technologies in Simulation of Processes at Alumina Refineries</a:t>
            </a:r>
            <a:endParaRPr lang="en-US" altLang="en-US" sz="36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315CFB7-9680-4BB9-85BF-A4DDCDA4A320}"/>
              </a:ext>
            </a:extLst>
          </p:cNvPr>
          <p:cNvGrpSpPr/>
          <p:nvPr/>
        </p:nvGrpSpPr>
        <p:grpSpPr>
          <a:xfrm>
            <a:off x="831273" y="1600200"/>
            <a:ext cx="2520000" cy="4495800"/>
            <a:chOff x="5157182" y="2308790"/>
            <a:chExt cx="3384366" cy="4495800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5636EA5-85A9-439F-B746-8D8135228B37}"/>
                </a:ext>
              </a:extLst>
            </p:cNvPr>
            <p:cNvSpPr/>
            <p:nvPr/>
          </p:nvSpPr>
          <p:spPr>
            <a:xfrm>
              <a:off x="5229192" y="2308790"/>
              <a:ext cx="3222130" cy="52322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en-US" kern="0" baseline="0" dirty="0">
                  <a:solidFill>
                    <a:srgbClr val="0070C0"/>
                  </a:solidFill>
                  <a:latin typeface="+mn-lt"/>
                </a:rPr>
                <a:t>CFD</a:t>
              </a:r>
            </a:p>
          </p:txBody>
        </p:sp>
        <p:pic>
          <p:nvPicPr>
            <p:cNvPr id="18" name="Picture 3" descr="C:\Users\Savchenkotp1\Pictures\89.jpg">
              <a:extLst>
                <a:ext uri="{FF2B5EF4-FFF2-40B4-BE49-F238E27FC236}">
                  <a16:creationId xmlns:a16="http://schemas.microsoft.com/office/drawing/2014/main" id="{199D2ACC-705C-4593-9C24-292FEB2E15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6815" y="4699427"/>
              <a:ext cx="2806884" cy="2105163"/>
            </a:xfrm>
            <a:prstGeom prst="rect">
              <a:avLst/>
            </a:prstGeom>
            <a:noFill/>
            <a:effectLst>
              <a:softEdge rad="127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01279EDC-E2FE-4DE8-9D01-43E28E6C3473}"/>
                </a:ext>
              </a:extLst>
            </p:cNvPr>
            <p:cNvSpPr/>
            <p:nvPr/>
          </p:nvSpPr>
          <p:spPr>
            <a:xfrm>
              <a:off x="5157182" y="3081750"/>
              <a:ext cx="3384366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i="1" kern="0" baseline="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Equipment optimization using fluid dynamics</a:t>
              </a: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3ADE94E5-AD91-40B6-96C4-0ECF756009DC}"/>
              </a:ext>
            </a:extLst>
          </p:cNvPr>
          <p:cNvGrpSpPr/>
          <p:nvPr/>
        </p:nvGrpSpPr>
        <p:grpSpPr>
          <a:xfrm>
            <a:off x="4412453" y="1379782"/>
            <a:ext cx="2520000" cy="4792418"/>
            <a:chOff x="496486" y="2088372"/>
            <a:chExt cx="2610377" cy="4792418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ED9EE592-0DFD-4402-A470-C227FE62D673}"/>
                </a:ext>
              </a:extLst>
            </p:cNvPr>
            <p:cNvSpPr/>
            <p:nvPr/>
          </p:nvSpPr>
          <p:spPr>
            <a:xfrm>
              <a:off x="514503" y="2088372"/>
              <a:ext cx="2592360" cy="95410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lvl="0" algn="ctr"/>
              <a:r>
                <a:rPr lang="en-US" kern="0" baseline="0" dirty="0">
                  <a:solidFill>
                    <a:srgbClr val="0070C0"/>
                  </a:solidFill>
                  <a:latin typeface="+mn-lt"/>
                </a:rPr>
                <a:t>Traditional Digital twins</a:t>
              </a:r>
            </a:p>
          </p:txBody>
        </p:sp>
        <p:pic>
          <p:nvPicPr>
            <p:cNvPr id="22" name="Picture 2" descr="https://cdn.vectorstock.com/i/thumb-large/11/07/3721107.jpg">
              <a:extLst>
                <a:ext uri="{FF2B5EF4-FFF2-40B4-BE49-F238E27FC236}">
                  <a16:creationId xmlns:a16="http://schemas.microsoft.com/office/drawing/2014/main" id="{C0DBAFFF-FF43-49E8-9E79-5A01F7568F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6486" y="4580580"/>
              <a:ext cx="2538367" cy="23002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0AF0E394-8EAE-4D98-A03C-1BD86E535026}"/>
                </a:ext>
              </a:extLst>
            </p:cNvPr>
            <p:cNvSpPr/>
            <p:nvPr/>
          </p:nvSpPr>
          <p:spPr>
            <a:xfrm>
              <a:off x="539440" y="3081750"/>
              <a:ext cx="2567423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i="1" kern="0" baseline="0" dirty="0">
                  <a:solidFill>
                    <a:schemeClr val="accent1">
                      <a:lumMod val="75000"/>
                    </a:schemeClr>
                  </a:solidFill>
                  <a:latin typeface="+mn-lt"/>
                </a:rPr>
                <a:t>Simulation and optimization of alumina refineries</a:t>
              </a: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B5EFF91-AB5E-44A6-962D-ECB21D81928F}"/>
              </a:ext>
            </a:extLst>
          </p:cNvPr>
          <p:cNvGrpSpPr/>
          <p:nvPr/>
        </p:nvGrpSpPr>
        <p:grpSpPr>
          <a:xfrm>
            <a:off x="7735330" y="1600200"/>
            <a:ext cx="3618470" cy="4343400"/>
            <a:chOff x="7318038" y="2020750"/>
            <a:chExt cx="3618470" cy="434340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4D3B999F-43FA-474A-8F34-B8910DB1584C}"/>
                </a:ext>
              </a:extLst>
            </p:cNvPr>
            <p:cNvGrpSpPr/>
            <p:nvPr/>
          </p:nvGrpSpPr>
          <p:grpSpPr>
            <a:xfrm>
              <a:off x="7318038" y="2020750"/>
              <a:ext cx="3618470" cy="1954816"/>
              <a:chOff x="4478627" y="2308790"/>
              <a:chExt cx="4453802" cy="1954816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id="{A8918B8C-F274-4A87-9234-C7094747E67F}"/>
                  </a:ext>
                </a:extLst>
              </p:cNvPr>
              <p:cNvSpPr/>
              <p:nvPr/>
            </p:nvSpPr>
            <p:spPr>
              <a:xfrm>
                <a:off x="4478627" y="2308790"/>
                <a:ext cx="4453802" cy="52322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9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kern="0" baseline="0" dirty="0">
                    <a:solidFill>
                      <a:srgbClr val="0070C0"/>
                    </a:solidFill>
                    <a:latin typeface="+mn-lt"/>
                  </a:rPr>
                  <a:t>Machine learning</a:t>
                </a:r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id="{324485C0-C7BC-4140-B8E4-1CE57D2FF706}"/>
                  </a:ext>
                </a:extLst>
              </p:cNvPr>
              <p:cNvSpPr/>
              <p:nvPr/>
            </p:nvSpPr>
            <p:spPr>
              <a:xfrm>
                <a:off x="5015124" y="3063277"/>
                <a:ext cx="3384366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i="1" kern="0" baseline="0" dirty="0">
                    <a:solidFill>
                      <a:schemeClr val="accent1">
                        <a:lumMod val="75000"/>
                      </a:schemeClr>
                    </a:solidFill>
                    <a:latin typeface="+mn-lt"/>
                  </a:rPr>
                  <a:t>Statistical models and advanced control</a:t>
                </a:r>
                <a:endParaRPr lang="ru-RU" sz="2400" i="1" kern="0" baseline="0" dirty="0">
                  <a:solidFill>
                    <a:schemeClr val="accent1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  <p:pic>
          <p:nvPicPr>
            <p:cNvPr id="26" name="Picture 2" descr="8594361588850453@vla4-4046ec513d04">
              <a:extLst>
                <a:ext uri="{FF2B5EF4-FFF2-40B4-BE49-F238E27FC236}">
                  <a16:creationId xmlns:a16="http://schemas.microsoft.com/office/drawing/2014/main" id="{CF018117-030A-419B-84AC-9AA728F9161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552" t="16585" r="22078" b="51757"/>
            <a:stretch/>
          </p:blipFill>
          <p:spPr bwMode="auto">
            <a:xfrm>
              <a:off x="7713012" y="4435560"/>
              <a:ext cx="2892265" cy="1928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Овал 28">
            <a:extLst>
              <a:ext uri="{FF2B5EF4-FFF2-40B4-BE49-F238E27FC236}">
                <a16:creationId xmlns:a16="http://schemas.microsoft.com/office/drawing/2014/main" id="{8BEEF104-300A-4665-A77A-00F6CF92DF55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15965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9536" y="304800"/>
            <a:ext cx="7772400" cy="914400"/>
          </a:xfrm>
        </p:spPr>
        <p:txBody>
          <a:bodyPr/>
          <a:lstStyle/>
          <a:p>
            <a:r>
              <a:rPr lang="en-US" sz="3600" dirty="0"/>
              <a:t>Computational Fluid Dynamics</a:t>
            </a:r>
            <a:endParaRPr lang="en-US" altLang="en-US" sz="3600" dirty="0"/>
          </a:p>
        </p:txBody>
      </p: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375149CB-B269-4889-9FD7-0936196F97E9}"/>
              </a:ext>
            </a:extLst>
          </p:cNvPr>
          <p:cNvGrpSpPr/>
          <p:nvPr/>
        </p:nvGrpSpPr>
        <p:grpSpPr>
          <a:xfrm>
            <a:off x="2133600" y="1232820"/>
            <a:ext cx="1800006" cy="1800007"/>
            <a:chOff x="31263" y="828287"/>
            <a:chExt cx="1800006" cy="1800007"/>
          </a:xfrm>
        </p:grpSpPr>
        <p:sp>
          <p:nvSpPr>
            <p:cNvPr id="45" name="Овал 44">
              <a:extLst>
                <a:ext uri="{FF2B5EF4-FFF2-40B4-BE49-F238E27FC236}">
                  <a16:creationId xmlns:a16="http://schemas.microsoft.com/office/drawing/2014/main" id="{815A430E-8A88-44C0-A4FE-F12E1EDFC3D1}"/>
                </a:ext>
              </a:extLst>
            </p:cNvPr>
            <p:cNvSpPr/>
            <p:nvPr/>
          </p:nvSpPr>
          <p:spPr>
            <a:xfrm>
              <a:off x="31263" y="828287"/>
              <a:ext cx="1800006" cy="1800007"/>
            </a:xfrm>
            <a:prstGeom prst="ellipse">
              <a:avLst/>
            </a:prstGeom>
            <a:blipFill rotWithShape="0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6" name="Овал 4">
              <a:extLst>
                <a:ext uri="{FF2B5EF4-FFF2-40B4-BE49-F238E27FC236}">
                  <a16:creationId xmlns:a16="http://schemas.microsoft.com/office/drawing/2014/main" id="{BD0FE98C-081C-4A75-A1AA-331548B8EF34}"/>
                </a:ext>
              </a:extLst>
            </p:cNvPr>
            <p:cNvSpPr txBox="1"/>
            <p:nvPr/>
          </p:nvSpPr>
          <p:spPr>
            <a:xfrm>
              <a:off x="294868" y="989670"/>
              <a:ext cx="1272796" cy="127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 / Liquid</a:t>
              </a:r>
              <a:endParaRPr lang="en-GB" b="1" kern="1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36E0E2DF-0B19-4E9F-B53E-AB7FC74E964F}"/>
              </a:ext>
            </a:extLst>
          </p:cNvPr>
          <p:cNvGrpSpPr/>
          <p:nvPr/>
        </p:nvGrpSpPr>
        <p:grpSpPr>
          <a:xfrm>
            <a:off x="5080150" y="1184496"/>
            <a:ext cx="1800006" cy="1800007"/>
            <a:chOff x="2977813" y="324216"/>
            <a:chExt cx="1800006" cy="1800007"/>
          </a:xfrm>
        </p:grpSpPr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877F78BC-0704-411E-B4B8-494CAFAD175E}"/>
                </a:ext>
              </a:extLst>
            </p:cNvPr>
            <p:cNvSpPr/>
            <p:nvPr/>
          </p:nvSpPr>
          <p:spPr>
            <a:xfrm>
              <a:off x="2977813" y="324216"/>
              <a:ext cx="1800006" cy="1800007"/>
            </a:xfrm>
            <a:prstGeom prst="ellipse">
              <a:avLst/>
            </a:prstGeom>
            <a:blipFill rotWithShape="0"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3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4" name="Овал 6">
              <a:extLst>
                <a:ext uri="{FF2B5EF4-FFF2-40B4-BE49-F238E27FC236}">
                  <a16:creationId xmlns:a16="http://schemas.microsoft.com/office/drawing/2014/main" id="{86CB1CC1-2AE2-4328-A12F-F21E93517983}"/>
                </a:ext>
              </a:extLst>
            </p:cNvPr>
            <p:cNvSpPr txBox="1"/>
            <p:nvPr/>
          </p:nvSpPr>
          <p:spPr>
            <a:xfrm>
              <a:off x="3241418" y="500695"/>
              <a:ext cx="1272796" cy="127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Gas / Solids</a:t>
              </a:r>
              <a:endParaRPr lang="en-GB" b="1" kern="1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8AC522-4137-46E1-A290-363CEFE2E1FA}"/>
              </a:ext>
            </a:extLst>
          </p:cNvPr>
          <p:cNvGrpSpPr/>
          <p:nvPr/>
        </p:nvGrpSpPr>
        <p:grpSpPr>
          <a:xfrm>
            <a:off x="7974858" y="1232820"/>
            <a:ext cx="1800006" cy="1800007"/>
            <a:chOff x="5872521" y="828287"/>
            <a:chExt cx="1800006" cy="1800007"/>
          </a:xfrm>
        </p:grpSpPr>
        <p:sp>
          <p:nvSpPr>
            <p:cNvPr id="41" name="Овал 40">
              <a:extLst>
                <a:ext uri="{FF2B5EF4-FFF2-40B4-BE49-F238E27FC236}">
                  <a16:creationId xmlns:a16="http://schemas.microsoft.com/office/drawing/2014/main" id="{A2F3D710-8E0A-4BE9-8F8A-6D90310D7B3B}"/>
                </a:ext>
              </a:extLst>
            </p:cNvPr>
            <p:cNvSpPr/>
            <p:nvPr/>
          </p:nvSpPr>
          <p:spPr>
            <a:xfrm>
              <a:off x="5872521" y="828287"/>
              <a:ext cx="1800006" cy="1800007"/>
            </a:xfrm>
            <a:prstGeom prst="ellipse">
              <a:avLst/>
            </a:prstGeom>
            <a:blipFill rotWithShape="0"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4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2" name="Овал 8">
              <a:extLst>
                <a:ext uri="{FF2B5EF4-FFF2-40B4-BE49-F238E27FC236}">
                  <a16:creationId xmlns:a16="http://schemas.microsoft.com/office/drawing/2014/main" id="{5A03E9F0-01EC-4CCA-B40C-BC5264F06D09}"/>
                </a:ext>
              </a:extLst>
            </p:cNvPr>
            <p:cNvSpPr txBox="1"/>
            <p:nvPr/>
          </p:nvSpPr>
          <p:spPr>
            <a:xfrm>
              <a:off x="6149867" y="1043267"/>
              <a:ext cx="1272796" cy="127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68580" rIns="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Liquid / Solids</a:t>
              </a:r>
            </a:p>
          </p:txBody>
        </p: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00244271-C9A8-479F-978C-0CC7017DC1D3}"/>
              </a:ext>
            </a:extLst>
          </p:cNvPr>
          <p:cNvGrpSpPr/>
          <p:nvPr/>
        </p:nvGrpSpPr>
        <p:grpSpPr>
          <a:xfrm>
            <a:off x="2127985" y="3860936"/>
            <a:ext cx="1800006" cy="1800007"/>
            <a:chOff x="25648" y="3456403"/>
            <a:chExt cx="1800006" cy="1800007"/>
          </a:xfrm>
        </p:grpSpPr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5A59C122-9AB3-490F-97A1-11B7010DE534}"/>
                </a:ext>
              </a:extLst>
            </p:cNvPr>
            <p:cNvSpPr/>
            <p:nvPr/>
          </p:nvSpPr>
          <p:spPr>
            <a:xfrm>
              <a:off x="25648" y="3456403"/>
              <a:ext cx="1800006" cy="1800007"/>
            </a:xfrm>
            <a:prstGeom prst="ellipse">
              <a:avLst/>
            </a:prstGeom>
            <a:blipFill rotWithShape="0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5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0" name="Овал 10">
              <a:extLst>
                <a:ext uri="{FF2B5EF4-FFF2-40B4-BE49-F238E27FC236}">
                  <a16:creationId xmlns:a16="http://schemas.microsoft.com/office/drawing/2014/main" id="{5EF39D4B-FF0A-4140-A929-F4985693EFAA}"/>
                </a:ext>
              </a:extLst>
            </p:cNvPr>
            <p:cNvSpPr txBox="1"/>
            <p:nvPr/>
          </p:nvSpPr>
          <p:spPr>
            <a:xfrm>
              <a:off x="39721" y="3634067"/>
              <a:ext cx="1771860" cy="127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68580" rIns="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Boiling / Condensation</a:t>
              </a:r>
              <a:endParaRPr lang="en-GB" b="1" kern="1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B971D2B-2578-4CA9-9CFD-0E083B1DBE51}"/>
              </a:ext>
            </a:extLst>
          </p:cNvPr>
          <p:cNvGrpSpPr/>
          <p:nvPr/>
        </p:nvGrpSpPr>
        <p:grpSpPr>
          <a:xfrm>
            <a:off x="5080383" y="4509895"/>
            <a:ext cx="1800006" cy="1800007"/>
            <a:chOff x="2978046" y="3924711"/>
            <a:chExt cx="1800006" cy="1800007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id="{0E43B063-7DB5-4CE9-A2D3-E47A00FE86E8}"/>
                </a:ext>
              </a:extLst>
            </p:cNvPr>
            <p:cNvSpPr/>
            <p:nvPr/>
          </p:nvSpPr>
          <p:spPr>
            <a:xfrm>
              <a:off x="2978046" y="3924711"/>
              <a:ext cx="1800006" cy="1800007"/>
            </a:xfrm>
            <a:prstGeom prst="ellipse">
              <a:avLst/>
            </a:prstGeom>
            <a:blipFill rotWithShape="0"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6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8" name="Овал 12">
              <a:extLst>
                <a:ext uri="{FF2B5EF4-FFF2-40B4-BE49-F238E27FC236}">
                  <a16:creationId xmlns:a16="http://schemas.microsoft.com/office/drawing/2014/main" id="{306AB81C-E64E-4718-8DA8-EBA6E9FB826E}"/>
                </a:ext>
              </a:extLst>
            </p:cNvPr>
            <p:cNvSpPr txBox="1"/>
            <p:nvPr/>
          </p:nvSpPr>
          <p:spPr>
            <a:xfrm>
              <a:off x="3241651" y="4085619"/>
              <a:ext cx="1272796" cy="127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Erosion</a:t>
              </a:r>
              <a:endParaRPr lang="en-GB" b="1" kern="1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2E4D001C-6F71-4E62-BC43-E204270F479D}"/>
              </a:ext>
            </a:extLst>
          </p:cNvPr>
          <p:cNvGrpSpPr/>
          <p:nvPr/>
        </p:nvGrpSpPr>
        <p:grpSpPr>
          <a:xfrm>
            <a:off x="7960786" y="3860936"/>
            <a:ext cx="1800006" cy="1800007"/>
            <a:chOff x="5858449" y="3456403"/>
            <a:chExt cx="1800006" cy="1800007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7080C289-C95F-4E54-833C-94BC9890A63B}"/>
                </a:ext>
              </a:extLst>
            </p:cNvPr>
            <p:cNvSpPr/>
            <p:nvPr/>
          </p:nvSpPr>
          <p:spPr>
            <a:xfrm>
              <a:off x="5858449" y="3456403"/>
              <a:ext cx="1800006" cy="1800007"/>
            </a:xfrm>
            <a:prstGeom prst="ellipse">
              <a:avLst/>
            </a:prstGeom>
            <a:blipFill rotWithShape="0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36" name="Овал 14">
              <a:extLst>
                <a:ext uri="{FF2B5EF4-FFF2-40B4-BE49-F238E27FC236}">
                  <a16:creationId xmlns:a16="http://schemas.microsoft.com/office/drawing/2014/main" id="{47CA55F7-912A-4FF6-82E2-7D62C5CD5ADF}"/>
                </a:ext>
              </a:extLst>
            </p:cNvPr>
            <p:cNvSpPr txBox="1"/>
            <p:nvPr/>
          </p:nvSpPr>
          <p:spPr>
            <a:xfrm>
              <a:off x="5930444" y="3656670"/>
              <a:ext cx="1656016" cy="12727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b="1" kern="1200" dirty="0">
                  <a:ln>
                    <a:solidFill>
                      <a:sysClr val="windowText" lastClr="00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Combustion</a:t>
              </a:r>
              <a:endParaRPr lang="en-GB" b="1" kern="12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665464A8-2DB0-4091-94AD-C96E402075CC}"/>
              </a:ext>
            </a:extLst>
          </p:cNvPr>
          <p:cNvSpPr txBox="1"/>
          <p:nvPr/>
        </p:nvSpPr>
        <p:spPr>
          <a:xfrm>
            <a:off x="2903425" y="318956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Multiphase flows and processes</a:t>
            </a:r>
          </a:p>
          <a:p>
            <a:pPr algn="ctr"/>
            <a:r>
              <a:rPr lang="en-US" sz="2400" kern="0" baseline="0" dirty="0">
                <a:solidFill>
                  <a:schemeClr val="bg2"/>
                </a:solidFill>
                <a:latin typeface="+mn-lt"/>
              </a:rPr>
              <a:t>prevail in alumina production </a:t>
            </a:r>
            <a:endParaRPr lang="ru-RU" sz="2400" kern="0" baseline="0" dirty="0">
              <a:solidFill>
                <a:schemeClr val="bg2"/>
              </a:solidFill>
              <a:latin typeface="+mn-lt"/>
            </a:endParaRP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5E3188FA-ED9C-48BE-BBDE-DDC64FF818FC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058264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8663" y="304800"/>
            <a:ext cx="7772400" cy="914400"/>
          </a:xfrm>
        </p:spPr>
        <p:txBody>
          <a:bodyPr/>
          <a:lstStyle/>
          <a:p>
            <a:r>
              <a:rPr lang="en-US" altLang="en-US" sz="3600" dirty="0"/>
              <a:t>Thickening and Washing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684CC0-3CB6-4D8D-8056-67381EFD4A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1871" y="1237225"/>
            <a:ext cx="4143472" cy="2191775"/>
          </a:xfrm>
          <a:prstGeom prst="rect">
            <a:avLst/>
          </a:prstGeom>
        </p:spPr>
      </p:pic>
      <p:pic>
        <p:nvPicPr>
          <p:cNvPr id="169" name="Base Thickener with flocculant.wmv">
            <a:hlinkClick r:id="" action="ppaction://media"/>
            <a:extLst>
              <a:ext uri="{FF2B5EF4-FFF2-40B4-BE49-F238E27FC236}">
                <a16:creationId xmlns:a16="http://schemas.microsoft.com/office/drawing/2014/main" id="{DA818B3A-BC0F-4AC7-B64B-5103D4FB1F5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70303" y="1768699"/>
            <a:ext cx="4521697" cy="3391273"/>
          </a:xfrm>
          <a:prstGeom prst="rect">
            <a:avLst/>
          </a:prstGeom>
        </p:spPr>
      </p:pic>
      <p:sp>
        <p:nvSpPr>
          <p:cNvPr id="188" name="Прямоугольник 187">
            <a:extLst>
              <a:ext uri="{FF2B5EF4-FFF2-40B4-BE49-F238E27FC236}">
                <a16:creationId xmlns:a16="http://schemas.microsoft.com/office/drawing/2014/main" id="{CDE5D286-134D-48BE-8692-7A3E264E1166}"/>
              </a:ext>
            </a:extLst>
          </p:cNvPr>
          <p:cNvSpPr/>
          <p:nvPr/>
        </p:nvSpPr>
        <p:spPr>
          <a:xfrm>
            <a:off x="8419359" y="5397821"/>
            <a:ext cx="3023585" cy="6668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bg2"/>
                </a:solidFill>
              </a:rPr>
              <a:t>Dynamic simulation</a:t>
            </a:r>
          </a:p>
          <a:p>
            <a:pPr algn="ctr"/>
            <a:r>
              <a:rPr lang="en-US" dirty="0">
                <a:solidFill>
                  <a:schemeClr val="bg2"/>
                </a:solidFill>
              </a:rPr>
              <a:t>of</a:t>
            </a:r>
            <a:r>
              <a:rPr lang="ru-RU" dirty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an industrial thickener</a:t>
            </a:r>
          </a:p>
        </p:txBody>
      </p:sp>
      <p:pic>
        <p:nvPicPr>
          <p:cNvPr id="189" name="Picture 7" descr="psc_probe_mounting_s">
            <a:extLst>
              <a:ext uri="{FF2B5EF4-FFF2-40B4-BE49-F238E27FC236}">
                <a16:creationId xmlns:a16="http://schemas.microsoft.com/office/drawing/2014/main" id="{FEA81051-9F8A-405E-8105-83F830D3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52" y="1278651"/>
            <a:ext cx="2150348" cy="215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0" name="Прямоугольник 189">
            <a:extLst>
              <a:ext uri="{FF2B5EF4-FFF2-40B4-BE49-F238E27FC236}">
                <a16:creationId xmlns:a16="http://schemas.microsoft.com/office/drawing/2014/main" id="{48BD93BF-15A1-4865-88BA-F1F4B61850A1}"/>
              </a:ext>
            </a:extLst>
          </p:cNvPr>
          <p:cNvSpPr/>
          <p:nvPr/>
        </p:nvSpPr>
        <p:spPr>
          <a:xfrm>
            <a:off x="2667000" y="3429000"/>
            <a:ext cx="3863745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i="0" dirty="0">
                <a:solidFill>
                  <a:srgbClr val="000000"/>
                </a:solidFill>
                <a:effectLst/>
                <a:latin typeface="Roboto"/>
              </a:rPr>
              <a:t>Flocculation with FBRM control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582B93-9029-4976-8F62-D032926899C7}"/>
              </a:ext>
            </a:extLst>
          </p:cNvPr>
          <p:cNvSpPr/>
          <p:nvPr/>
        </p:nvSpPr>
        <p:spPr bwMode="auto">
          <a:xfrm>
            <a:off x="11521039" y="4314170"/>
            <a:ext cx="670961" cy="6858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D6B7E42-5DBA-4A1F-A1C0-BEF1476E4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5791911"/>
              </p:ext>
            </p:extLst>
          </p:nvPr>
        </p:nvGraphicFramePr>
        <p:xfrm>
          <a:off x="213670" y="4120971"/>
          <a:ext cx="8057733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34130">
                  <a:extLst>
                    <a:ext uri="{9D8B030D-6E8A-4147-A177-3AD203B41FA5}">
                      <a16:colId xmlns:a16="http://schemas.microsoft.com/office/drawing/2014/main" val="2628556042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57444246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10672174"/>
                    </a:ext>
                  </a:extLst>
                </a:gridCol>
                <a:gridCol w="3928003">
                  <a:extLst>
                    <a:ext uri="{9D8B030D-6E8A-4147-A177-3AD203B41FA5}">
                      <a16:colId xmlns:a16="http://schemas.microsoft.com/office/drawing/2014/main" val="156612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Refinery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Slurry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Bauxite</a:t>
                      </a:r>
                      <a:r>
                        <a:rPr lang="en-US" baseline="0" dirty="0"/>
                        <a:t> residue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Increasing </a:t>
                      </a:r>
                      <a:r>
                        <a:rPr lang="en-US" sz="1800" b="0" i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capacity </a:t>
                      </a: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by </a:t>
                      </a: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31%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49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AGK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Gray mud (belite)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</a:t>
                      </a:r>
                      <a:r>
                        <a:rPr lang="ru-RU"/>
                        <a:t>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Reducing overflow solids by </a:t>
                      </a: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30%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Reducing flocculant dosage by 15%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07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Soda slurry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Reducing OF solids by </a:t>
                      </a: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20%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4994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Ewarton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Bauxite</a:t>
                      </a:r>
                      <a:r>
                        <a:rPr lang="en-US" baseline="0" dirty="0"/>
                        <a:t> residue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Increasing UF solids up by 27%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879512"/>
                  </a:ext>
                </a:extLst>
              </a:tr>
            </a:tbl>
          </a:graphicData>
        </a:graphic>
      </p:graphicFrame>
      <p:sp>
        <p:nvSpPr>
          <p:cNvPr id="31" name="TextBox 30">
            <a:extLst>
              <a:ext uri="{FF2B5EF4-FFF2-40B4-BE49-F238E27FC236}">
                <a16:creationId xmlns:a16="http://schemas.microsoft.com/office/drawing/2014/main" id="{B8B33DB1-C4D3-4A8A-9F8D-729D517938AD}"/>
              </a:ext>
            </a:extLst>
          </p:cNvPr>
          <p:cNvSpPr txBox="1"/>
          <p:nvPr/>
        </p:nvSpPr>
        <p:spPr>
          <a:xfrm>
            <a:off x="122577" y="3778444"/>
            <a:ext cx="3464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Industrial implementations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D1C9850C-1F6B-4CA8-8009-48A6AF159FED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49719"/>
      </p:ext>
    </p:extLst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772400" cy="914400"/>
          </a:xfrm>
        </p:spPr>
        <p:txBody>
          <a:bodyPr/>
          <a:lstStyle/>
          <a:p>
            <a:r>
              <a:rPr lang="en-US" altLang="en-US" sz="3600" dirty="0"/>
              <a:t>Agitation in Tanks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503" y="3328757"/>
            <a:ext cx="3526827" cy="2645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938" y="1581382"/>
            <a:ext cx="2361168" cy="25682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27000" prst="coolSlant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nitial and Mixer x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50000" t="5696" b="24986"/>
          <a:stretch/>
        </p:blipFill>
        <p:spPr>
          <a:xfrm>
            <a:off x="231334" y="1222152"/>
            <a:ext cx="2361168" cy="23206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92502" y="3406718"/>
            <a:ext cx="3277004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2"/>
                </a:solidFill>
              </a:rPr>
              <a:t>M</a:t>
            </a:r>
            <a:r>
              <a:rPr lang="en-US" b="1" i="1" dirty="0">
                <a:solidFill>
                  <a:schemeClr val="bg2"/>
                </a:solidFill>
              </a:rPr>
              <a:t>ixing </a:t>
            </a:r>
            <a:r>
              <a:rPr lang="en-US" i="1" dirty="0">
                <a:solidFill>
                  <a:schemeClr val="bg2"/>
                </a:solidFill>
              </a:rPr>
              <a:t>with</a:t>
            </a:r>
            <a:r>
              <a:rPr lang="en-US" b="1" i="1" dirty="0">
                <a:solidFill>
                  <a:schemeClr val="bg2"/>
                </a:solidFill>
              </a:rPr>
              <a:t> gas absorption</a:t>
            </a:r>
            <a:endParaRPr lang="ru-RU" b="1" i="1" dirty="0">
              <a:solidFill>
                <a:schemeClr val="bg2"/>
              </a:solidFill>
            </a:endParaRPr>
          </a:p>
        </p:txBody>
      </p:sp>
      <p:pic>
        <p:nvPicPr>
          <p:cNvPr id="4" name="Рисунок 3" descr="C:\CFD\Plants Work Files\UAZ\Carbonator\Результаты\Carbonation 9 m3 per hr v.6 (112 RPM)\pathlines 1.jpg">
            <a:extLst>
              <a:ext uri="{FF2B5EF4-FFF2-40B4-BE49-F238E27FC236}">
                <a16:creationId xmlns:a16="http://schemas.microsoft.com/office/drawing/2014/main" id="{8A99764E-11EB-4838-8FE6-C7242561E3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502" y="1219201"/>
            <a:ext cx="2974022" cy="223035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Таблица 5">
            <a:extLst>
              <a:ext uri="{FF2B5EF4-FFF2-40B4-BE49-F238E27FC236}">
                <a16:creationId xmlns:a16="http://schemas.microsoft.com/office/drawing/2014/main" id="{DCCFE854-A9BA-43BC-9F43-DC60ED7823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995195"/>
              </p:ext>
            </p:extLst>
          </p:nvPr>
        </p:nvGraphicFramePr>
        <p:xfrm>
          <a:off x="213670" y="4150391"/>
          <a:ext cx="8015930" cy="2123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7930">
                  <a:extLst>
                    <a:ext uri="{9D8B030D-6E8A-4147-A177-3AD203B41FA5}">
                      <a16:colId xmlns:a16="http://schemas.microsoft.com/office/drawing/2014/main" val="2628556042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57444246"/>
                    </a:ext>
                  </a:extLst>
                </a:gridCol>
                <a:gridCol w="823898">
                  <a:extLst>
                    <a:ext uri="{9D8B030D-6E8A-4147-A177-3AD203B41FA5}">
                      <a16:colId xmlns:a16="http://schemas.microsoft.com/office/drawing/2014/main" val="210672174"/>
                    </a:ext>
                  </a:extLst>
                </a:gridCol>
                <a:gridCol w="3900502">
                  <a:extLst>
                    <a:ext uri="{9D8B030D-6E8A-4147-A177-3AD203B41FA5}">
                      <a16:colId xmlns:a16="http://schemas.microsoft.com/office/drawing/2014/main" val="156612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Refinery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Equipment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Sc extraction unit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1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99-100</a:t>
                      </a:r>
                      <a:r>
                        <a:rPr lang="en-US" sz="1800" b="0" i="1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%</a:t>
                      </a:r>
                      <a:r>
                        <a:rPr lang="ru-RU" sz="1800" b="0" i="1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 </a:t>
                      </a:r>
                      <a:r>
                        <a:rPr lang="en-US" sz="1800" b="0" i="1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CO</a:t>
                      </a:r>
                      <a:r>
                        <a:rPr lang="en-US" sz="1800" b="0" i="1" kern="0" baseline="-25000" dirty="0">
                          <a:solidFill>
                            <a:schemeClr val="bg2"/>
                          </a:solidFill>
                          <a:latin typeface="+mn-lt"/>
                        </a:rPr>
                        <a:t>2</a:t>
                      </a:r>
                      <a:r>
                        <a:rPr lang="en-US" sz="1800" b="0" i="1" kern="0" baseline="0" dirty="0">
                          <a:solidFill>
                            <a:schemeClr val="bg2"/>
                          </a:solidFill>
                          <a:latin typeface="+mn-lt"/>
                        </a:rPr>
                        <a:t> absorption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4933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Bauxite slurry tank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2019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baseline="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Reducing the cost of scale removing by 30% </a:t>
                      </a:r>
                      <a:endParaRPr lang="en-US" sz="1800" b="0" i="0" kern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007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UAZ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Precipitator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Increasing useful volume by 3%</a:t>
                      </a:r>
                      <a:endParaRPr lang="ru-RU" b="0" i="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549943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AGK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Feed tank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Trials</a:t>
                      </a:r>
                      <a:r>
                        <a:rPr lang="en-US" i="0" dirty="0">
                          <a:solidFill>
                            <a:schemeClr val="bg2"/>
                          </a:solidFill>
                        </a:rPr>
                        <a:t> delayed</a:t>
                      </a:r>
                      <a:endParaRPr lang="ru-RU" i="0" dirty="0">
                        <a:solidFill>
                          <a:schemeClr val="bg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5593075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37F882CD-E226-44FD-ABF9-8FE36220BF65}"/>
              </a:ext>
            </a:extLst>
          </p:cNvPr>
          <p:cNvSpPr txBox="1"/>
          <p:nvPr/>
        </p:nvSpPr>
        <p:spPr>
          <a:xfrm>
            <a:off x="122577" y="3807864"/>
            <a:ext cx="3464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Industrial implementations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B9C7C-3679-4F45-B11B-48674B318762}"/>
              </a:ext>
            </a:extLst>
          </p:cNvPr>
          <p:cNvSpPr txBox="1"/>
          <p:nvPr/>
        </p:nvSpPr>
        <p:spPr>
          <a:xfrm>
            <a:off x="8077201" y="5868809"/>
            <a:ext cx="403617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2"/>
                </a:solidFill>
              </a:rPr>
              <a:t>Mech. mixing and air injection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D00C015-9629-4701-9551-5F5A15355D4E}"/>
              </a:ext>
            </a:extLst>
          </p:cNvPr>
          <p:cNvSpPr txBox="1"/>
          <p:nvPr/>
        </p:nvSpPr>
        <p:spPr>
          <a:xfrm>
            <a:off x="120943" y="3404462"/>
            <a:ext cx="2794241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</a:rPr>
              <a:t>Mechanical mixing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564A9-8712-4CD5-AF5B-1DD462598EE1}"/>
              </a:ext>
            </a:extLst>
          </p:cNvPr>
          <p:cNvSpPr txBox="1"/>
          <p:nvPr/>
        </p:nvSpPr>
        <p:spPr>
          <a:xfrm>
            <a:off x="6322495" y="3430451"/>
            <a:ext cx="1911677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bg2"/>
                </a:solidFill>
              </a:rPr>
              <a:t>Air mixing</a:t>
            </a:r>
            <a:endParaRPr lang="ru-RU" b="1" i="1" dirty="0">
              <a:solidFill>
                <a:schemeClr val="bg2"/>
              </a:solidFill>
            </a:endParaRPr>
          </a:p>
        </p:txBody>
      </p:sp>
      <p:pic>
        <p:nvPicPr>
          <p:cNvPr id="21" name="Model 2 increase air flow (5 m3 per hr).wmv">
            <a:hlinkClick r:id="" action="ppaction://media"/>
            <a:extLst>
              <a:ext uri="{FF2B5EF4-FFF2-40B4-BE49-F238E27FC236}">
                <a16:creationId xmlns:a16="http://schemas.microsoft.com/office/drawing/2014/main" id="{25799000-0802-452F-BAD9-C0AA4D75379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50883" y="1221159"/>
            <a:ext cx="2939925" cy="2204943"/>
          </a:xfrm>
          <a:prstGeom prst="rect">
            <a:avLst/>
          </a:prstGeom>
        </p:spPr>
      </p:pic>
      <p:sp>
        <p:nvSpPr>
          <p:cNvPr id="19" name="Овал 18">
            <a:extLst>
              <a:ext uri="{FF2B5EF4-FFF2-40B4-BE49-F238E27FC236}">
                <a16:creationId xmlns:a16="http://schemas.microsoft.com/office/drawing/2014/main" id="{57BC795D-BE25-4638-A019-B394D026A630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0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52600" y="304800"/>
            <a:ext cx="7772400" cy="914400"/>
          </a:xfrm>
        </p:spPr>
        <p:txBody>
          <a:bodyPr/>
          <a:lstStyle/>
          <a:p>
            <a:r>
              <a:rPr lang="en-US" altLang="en-US" sz="3600" dirty="0"/>
              <a:t>Abrasive and Cavitation Wear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69C74CB-EE41-4D29-8FB4-021D837AD7F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041" y="1567291"/>
            <a:ext cx="1353248" cy="93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45"/>
          <a:stretch/>
        </p:blipFill>
        <p:spPr>
          <a:xfrm>
            <a:off x="10109171" y="3868288"/>
            <a:ext cx="1800000" cy="238931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4949" y="3347521"/>
            <a:ext cx="2771428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2"/>
                </a:solidFill>
              </a:rPr>
              <a:t>Initial design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5878016"/>
            <a:ext cx="30480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2"/>
                </a:solidFill>
              </a:rPr>
              <a:t>New design</a:t>
            </a:r>
            <a:endParaRPr lang="ru-RU" b="1" i="1" dirty="0">
              <a:solidFill>
                <a:schemeClr val="bg2"/>
              </a:solidFill>
            </a:endParaRPr>
          </a:p>
        </p:txBody>
      </p:sp>
      <p:pic>
        <p:nvPicPr>
          <p:cNvPr id="14" name="Picture 2" descr="C:\CFD\Conferences and Presentations\Алюминий Сибири 2018\Presentations\Erosion rate 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868288"/>
            <a:ext cx="282285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CFD\Conferences and Presentations\Алюминий Сибири 2018\Presentations\Erosion rate 2.pn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948" y="1192069"/>
            <a:ext cx="277142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50" y="1186989"/>
            <a:ext cx="4614950" cy="3461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17" name="Таблица 5">
            <a:extLst>
              <a:ext uri="{FF2B5EF4-FFF2-40B4-BE49-F238E27FC236}">
                <a16:creationId xmlns:a16="http://schemas.microsoft.com/office/drawing/2014/main" id="{2E5E8E12-DECA-483D-B686-8B3D7988EF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6722234"/>
              </p:ext>
            </p:extLst>
          </p:nvPr>
        </p:nvGraphicFramePr>
        <p:xfrm>
          <a:off x="213670" y="4983354"/>
          <a:ext cx="6187129" cy="12852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157930">
                  <a:extLst>
                    <a:ext uri="{9D8B030D-6E8A-4147-A177-3AD203B41FA5}">
                      <a16:colId xmlns:a16="http://schemas.microsoft.com/office/drawing/2014/main" val="2628556042"/>
                    </a:ext>
                  </a:extLst>
                </a:gridCol>
                <a:gridCol w="1810300">
                  <a:extLst>
                    <a:ext uri="{9D8B030D-6E8A-4147-A177-3AD203B41FA5}">
                      <a16:colId xmlns:a16="http://schemas.microsoft.com/office/drawing/2014/main" val="257444246"/>
                    </a:ext>
                  </a:extLst>
                </a:gridCol>
                <a:gridCol w="704300">
                  <a:extLst>
                    <a:ext uri="{9D8B030D-6E8A-4147-A177-3AD203B41FA5}">
                      <a16:colId xmlns:a16="http://schemas.microsoft.com/office/drawing/2014/main" val="210672174"/>
                    </a:ext>
                  </a:extLst>
                </a:gridCol>
                <a:gridCol w="2514599">
                  <a:extLst>
                    <a:ext uri="{9D8B030D-6E8A-4147-A177-3AD203B41FA5}">
                      <a16:colId xmlns:a16="http://schemas.microsoft.com/office/drawing/2014/main" val="156612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Refinery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Equipment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Ewarton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Indirect bauxite slurry preheater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 signs of wear,</a:t>
                      </a:r>
                      <a:endParaRPr lang="ru-RU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i="0" u="non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Increasing caustic in digestion by 14</a:t>
                      </a:r>
                      <a:r>
                        <a:rPr lang="en-US" sz="1800" i="0" u="non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i="0" u="none" kern="1200" dirty="0">
                          <a:solidFill>
                            <a:schemeClr val="bg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g/L</a:t>
                      </a:r>
                      <a:endParaRPr lang="en-US" sz="1800" b="0" i="0" u="none" kern="0" baseline="0" dirty="0">
                        <a:solidFill>
                          <a:schemeClr val="bg2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493349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1297CCA1-6561-471C-BC63-80320F7368F8}"/>
              </a:ext>
            </a:extLst>
          </p:cNvPr>
          <p:cNvSpPr txBox="1"/>
          <p:nvPr/>
        </p:nvSpPr>
        <p:spPr>
          <a:xfrm>
            <a:off x="122577" y="4640827"/>
            <a:ext cx="3464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Industrial implementations</a:t>
            </a:r>
            <a:endParaRPr lang="ru-RU" sz="2000" dirty="0">
              <a:solidFill>
                <a:srgbClr val="7030A0"/>
              </a:solidFill>
            </a:endParaRPr>
          </a:p>
        </p:txBody>
      </p:sp>
      <p:pic>
        <p:nvPicPr>
          <p:cNvPr id="5" name="Picture 125">
            <a:extLst>
              <a:ext uri="{FF2B5EF4-FFF2-40B4-BE49-F238E27FC236}">
                <a16:creationId xmlns:a16="http://schemas.microsoft.com/office/drawing/2014/main" id="{B37D7A50-1667-47EE-B824-92B2BF446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1931685"/>
            <a:ext cx="1560711" cy="154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Овал 14">
            <a:extLst>
              <a:ext uri="{FF2B5EF4-FFF2-40B4-BE49-F238E27FC236}">
                <a16:creationId xmlns:a16="http://schemas.microsoft.com/office/drawing/2014/main" id="{A1E4693A-C8B1-4A1C-97D9-FFB62946238B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98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8F4163F9-0E86-48B9-BE27-6471E05FB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123" y="304800"/>
            <a:ext cx="7772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bg2"/>
                </a:solidFill>
                <a:latin typeface="Arial" charset="0"/>
              </a:defRPr>
            </a:lvl9pPr>
          </a:lstStyle>
          <a:p>
            <a:r>
              <a:rPr lang="en-US" altLang="en-US" sz="3600" kern="0" baseline="0" dirty="0"/>
              <a:t>Incrustation of Heat Exchangers</a:t>
            </a:r>
          </a:p>
        </p:txBody>
      </p:sp>
      <p:pic>
        <p:nvPicPr>
          <p:cNvPr id="5" name="Рисунок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" t="10070" r="71879" b="7590"/>
          <a:stretch/>
        </p:blipFill>
        <p:spPr bwMode="auto">
          <a:xfrm>
            <a:off x="380999" y="1101460"/>
            <a:ext cx="1344416" cy="33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CFD\Plants Work Files\BAZ\Heat Exchanger\Результаты CFD\3D КТТО\Velocity 1.pn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34" r="11869"/>
          <a:stretch/>
        </p:blipFill>
        <p:spPr bwMode="auto">
          <a:xfrm>
            <a:off x="2048089" y="1101459"/>
            <a:ext cx="3026953" cy="333231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Группа 10"/>
          <p:cNvGrpSpPr/>
          <p:nvPr/>
        </p:nvGrpSpPr>
        <p:grpSpPr>
          <a:xfrm>
            <a:off x="5181600" y="1134963"/>
            <a:ext cx="3505200" cy="3200207"/>
            <a:chOff x="6028267" y="1478281"/>
            <a:chExt cx="5007728" cy="4571999"/>
          </a:xfrm>
        </p:grpSpPr>
        <p:pic>
          <p:nvPicPr>
            <p:cNvPr id="7" name="Рисунок 6" descr="C:\CFD\Plants Work Files\BAZ\Heat Exchanger\Результаты CFD\3D КТТО\Velocity 2.png"/>
            <p:cNvPicPr/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052"/>
            <a:stretch/>
          </p:blipFill>
          <p:spPr bwMode="auto">
            <a:xfrm>
              <a:off x="6028267" y="2362200"/>
              <a:ext cx="5007728" cy="368808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Овал 7"/>
            <p:cNvSpPr/>
            <p:nvPr/>
          </p:nvSpPr>
          <p:spPr>
            <a:xfrm>
              <a:off x="6991562" y="3429000"/>
              <a:ext cx="1600200" cy="1600200"/>
            </a:xfrm>
            <a:prstGeom prst="ellipse">
              <a:avLst/>
            </a:pr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ru-RU"/>
            </a:p>
          </p:txBody>
        </p:sp>
        <p:cxnSp>
          <p:nvCxnSpPr>
            <p:cNvPr id="9" name="Прямая соединительная линия 8"/>
            <p:cNvCxnSpPr/>
            <p:nvPr/>
          </p:nvCxnSpPr>
          <p:spPr>
            <a:xfrm flipH="1" flipV="1">
              <a:off x="7303347" y="2545080"/>
              <a:ext cx="228600" cy="883920"/>
            </a:xfrm>
            <a:prstGeom prst="line">
              <a:avLst/>
            </a:prstGeom>
            <a:ln w="31750" cap="rnd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Поле 33"/>
            <p:cNvSpPr txBox="1"/>
            <p:nvPr/>
          </p:nvSpPr>
          <p:spPr>
            <a:xfrm>
              <a:off x="6028267" y="1478281"/>
              <a:ext cx="2036447" cy="883919"/>
            </a:xfrm>
            <a:prstGeom prst="rect">
              <a:avLst/>
            </a:prstGeom>
            <a:noFill/>
            <a:ln w="6350">
              <a:noFill/>
            </a:ln>
            <a:effectLst/>
          </p:spPr>
          <p:style>
            <a:lnRef idx="0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15000"/>
                </a:lnSpc>
                <a:spcAft>
                  <a:spcPts val="1000"/>
                </a:spcAft>
              </a:pPr>
              <a:r>
                <a:rPr lang="en-US" sz="2400" i="1" dirty="0">
                  <a:latin typeface="+mj-lt"/>
                </a:rPr>
                <a:t>Stagnant zone </a:t>
              </a:r>
              <a:endParaRPr lang="ru-RU" sz="1600" i="1" dirty="0">
                <a:effectLst/>
                <a:latin typeface="+mj-lt"/>
                <a:ea typeface="Calibri"/>
                <a:cs typeface="Times New Roman"/>
              </a:endParaRPr>
            </a:p>
          </p:txBody>
        </p:sp>
      </p:grpSp>
      <p:graphicFrame>
        <p:nvGraphicFramePr>
          <p:cNvPr id="12" name="Таблица 5">
            <a:extLst>
              <a:ext uri="{FF2B5EF4-FFF2-40B4-BE49-F238E27FC236}">
                <a16:creationId xmlns:a16="http://schemas.microsoft.com/office/drawing/2014/main" id="{7BB7BC96-7D0A-4214-B15A-5BA4F343DE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1183318"/>
              </p:ext>
            </p:extLst>
          </p:nvPr>
        </p:nvGraphicFramePr>
        <p:xfrm>
          <a:off x="213670" y="5371727"/>
          <a:ext cx="8996578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299588">
                  <a:extLst>
                    <a:ext uri="{9D8B030D-6E8A-4147-A177-3AD203B41FA5}">
                      <a16:colId xmlns:a16="http://schemas.microsoft.com/office/drawing/2014/main" val="2628556042"/>
                    </a:ext>
                  </a:extLst>
                </a:gridCol>
                <a:gridCol w="3134942">
                  <a:extLst>
                    <a:ext uri="{9D8B030D-6E8A-4147-A177-3AD203B41FA5}">
                      <a16:colId xmlns:a16="http://schemas.microsoft.com/office/drawing/2014/main" val="257444246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10672174"/>
                    </a:ext>
                  </a:extLst>
                </a:gridCol>
                <a:gridCol w="3495248">
                  <a:extLst>
                    <a:ext uri="{9D8B030D-6E8A-4147-A177-3AD203B41FA5}">
                      <a16:colId xmlns:a16="http://schemas.microsoft.com/office/drawing/2014/main" val="1566122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Refinery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Equipment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Year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Result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10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BAZ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Slurry cooler in precipitation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  <a:r>
                        <a:rPr lang="ru-RU" dirty="0"/>
                        <a:t>21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Trials are in progress</a:t>
                      </a:r>
                      <a:endParaRPr lang="ru-RU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080824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594C9E29-674C-4A50-AC39-0EF235A6822E}"/>
              </a:ext>
            </a:extLst>
          </p:cNvPr>
          <p:cNvSpPr txBox="1"/>
          <p:nvPr/>
        </p:nvSpPr>
        <p:spPr>
          <a:xfrm>
            <a:off x="122577" y="5029200"/>
            <a:ext cx="34645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kern="0" baseline="0" dirty="0">
                <a:solidFill>
                  <a:srgbClr val="7030A0"/>
                </a:solidFill>
                <a:latin typeface="+mn-lt"/>
              </a:rPr>
              <a:t>Industrial implementations</a:t>
            </a:r>
            <a:endParaRPr lang="ru-RU" sz="2000" dirty="0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8EF260-02C0-4C8B-B450-FA64A15BE865}"/>
              </a:ext>
            </a:extLst>
          </p:cNvPr>
          <p:cNvSpPr txBox="1"/>
          <p:nvPr/>
        </p:nvSpPr>
        <p:spPr>
          <a:xfrm>
            <a:off x="1602191" y="4437872"/>
            <a:ext cx="6096000" cy="379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schemeClr val="bg2"/>
                </a:solidFill>
              </a:rPr>
              <a:t>Study of velocity pattern in the slurry cooler</a:t>
            </a:r>
            <a:endParaRPr lang="ru-RU" b="1" i="1" dirty="0">
              <a:solidFill>
                <a:schemeClr val="bg2"/>
              </a:solidFill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1563CF4-D420-41D0-98D1-1C8C5E71DADC}"/>
              </a:ext>
            </a:extLst>
          </p:cNvPr>
          <p:cNvSpPr/>
          <p:nvPr/>
        </p:nvSpPr>
        <p:spPr bwMode="auto">
          <a:xfrm>
            <a:off x="9601200" y="5112112"/>
            <a:ext cx="2377130" cy="9838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sz="2800" b="1" i="1" u="none" strike="noStrike" cap="none" normalizeH="0" baseline="-25000" dirty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</a:rPr>
              <a:t>Pipe-in-pipe heat exchanger with air</a:t>
            </a:r>
            <a:r>
              <a:rPr lang="en-US" i="1" dirty="0">
                <a:solidFill>
                  <a:schemeClr val="bg2"/>
                </a:solidFill>
                <a:latin typeface="Arial" charset="0"/>
              </a:rPr>
              <a:t>lift</a:t>
            </a:r>
            <a:endParaRPr kumimoji="0" lang="ru-RU" sz="2800" b="1" i="1" u="none" strike="noStrike" cap="none" normalizeH="0" baseline="-25000" dirty="0">
              <a:ln>
                <a:noFill/>
              </a:ln>
              <a:solidFill>
                <a:schemeClr val="bg2"/>
              </a:solidFill>
              <a:effectLst/>
              <a:latin typeface="Arial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9D8E5A4-FD96-427B-815B-4197F9F84A28}"/>
              </a:ext>
            </a:extLst>
          </p:cNvPr>
          <p:cNvPicPr/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0325" y="1600401"/>
            <a:ext cx="2850031" cy="351171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A0D2200-D823-420E-BAE2-BF59C43DEFA9}"/>
              </a:ext>
            </a:extLst>
          </p:cNvPr>
          <p:cNvSpPr txBox="1"/>
          <p:nvPr/>
        </p:nvSpPr>
        <p:spPr>
          <a:xfrm>
            <a:off x="11430000" y="2429063"/>
            <a:ext cx="47000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Water</a:t>
            </a:r>
          </a:p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inlet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D7CB23-D4B7-436C-ABD0-2D0C0169C384}"/>
              </a:ext>
            </a:extLst>
          </p:cNvPr>
          <p:cNvSpPr txBox="1"/>
          <p:nvPr/>
        </p:nvSpPr>
        <p:spPr>
          <a:xfrm>
            <a:off x="11195000" y="2021753"/>
            <a:ext cx="48282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Slurry</a:t>
            </a:r>
          </a:p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outlet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253A5F-273B-4758-8CF3-6372BE749420}"/>
              </a:ext>
            </a:extLst>
          </p:cNvPr>
          <p:cNvSpPr txBox="1"/>
          <p:nvPr/>
        </p:nvSpPr>
        <p:spPr>
          <a:xfrm>
            <a:off x="10548353" y="1560964"/>
            <a:ext cx="48282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Slurry</a:t>
            </a:r>
          </a:p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inlet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F2CAEE-32CE-4CA9-B183-09D83E759356}"/>
              </a:ext>
            </a:extLst>
          </p:cNvPr>
          <p:cNvSpPr txBox="1"/>
          <p:nvPr/>
        </p:nvSpPr>
        <p:spPr>
          <a:xfrm>
            <a:off x="9657522" y="1560964"/>
            <a:ext cx="48282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Slurry</a:t>
            </a:r>
          </a:p>
          <a:p>
            <a:pPr algn="r"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outlet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561F927-022E-4CE0-9BA4-A93DE21DA6FE}"/>
              </a:ext>
            </a:extLst>
          </p:cNvPr>
          <p:cNvSpPr txBox="1"/>
          <p:nvPr/>
        </p:nvSpPr>
        <p:spPr>
          <a:xfrm>
            <a:off x="8991600" y="2021753"/>
            <a:ext cx="482824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Slurry</a:t>
            </a:r>
          </a:p>
          <a:p>
            <a:pPr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inlet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F11B7C-1954-4D24-9CDD-718FE55EDAF6}"/>
              </a:ext>
            </a:extLst>
          </p:cNvPr>
          <p:cNvSpPr txBox="1"/>
          <p:nvPr/>
        </p:nvSpPr>
        <p:spPr>
          <a:xfrm>
            <a:off x="8740248" y="2429063"/>
            <a:ext cx="470000" cy="33855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Water</a:t>
            </a:r>
          </a:p>
          <a:p>
            <a:pPr algn="r"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outlet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4D45A7-CBAC-4685-8766-AC189C099AFF}"/>
              </a:ext>
            </a:extLst>
          </p:cNvPr>
          <p:cNvSpPr txBox="1"/>
          <p:nvPr/>
        </p:nvSpPr>
        <p:spPr>
          <a:xfrm>
            <a:off x="10857289" y="4958483"/>
            <a:ext cx="327334" cy="215444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r">
              <a:buNone/>
            </a:pPr>
            <a:r>
              <a:rPr lang="en-US" sz="800" baseline="0" dirty="0">
                <a:solidFill>
                  <a:schemeClr val="bg2"/>
                </a:solidFill>
              </a:rPr>
              <a:t>Air</a:t>
            </a:r>
            <a:endParaRPr lang="ru-RU" sz="800" baseline="0" dirty="0" err="1">
              <a:solidFill>
                <a:schemeClr val="bg2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92E52D36-EA0D-4AFC-B5C4-CE7A9BAB4EBE}"/>
              </a:ext>
            </a:extLst>
          </p:cNvPr>
          <p:cNvSpPr/>
          <p:nvPr/>
        </p:nvSpPr>
        <p:spPr bwMode="auto">
          <a:xfrm>
            <a:off x="9583200" y="1467297"/>
            <a:ext cx="36000" cy="18000"/>
          </a:xfrm>
          <a:prstGeom prst="ellipse">
            <a:avLst/>
          </a:prstGeom>
          <a:solidFill>
            <a:schemeClr val="tx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2800" b="1" i="0" u="none" strike="noStrike" cap="none" normalizeH="0" baseline="-2500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8360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buNone/>
          <a:defRPr sz="1600" baseline="0" dirty="0" err="1" smtClean="0">
            <a:solidFill>
              <a:schemeClr val="bg2"/>
            </a:solidFill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0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6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ppt/theme/themeOverride9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CC"/>
    </a:dk2>
    <a:lt2>
      <a:srgbClr val="FFFF00"/>
    </a:lt2>
    <a:accent1>
      <a:srgbClr val="FF9900"/>
    </a:accent1>
    <a:accent2>
      <a:srgbClr val="00FFFF"/>
    </a:accent2>
    <a:accent3>
      <a:srgbClr val="AAAAE2"/>
    </a:accent3>
    <a:accent4>
      <a:srgbClr val="DADADA"/>
    </a:accent4>
    <a:accent5>
      <a:srgbClr val="FFCAAA"/>
    </a:accent5>
    <a:accent6>
      <a:srgbClr val="00E7E7"/>
    </a:accent6>
    <a:hlink>
      <a:srgbClr val="FF0000"/>
    </a:hlink>
    <a:folHlink>
      <a:srgbClr val="96969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15385</TotalTime>
  <Words>2026</Words>
  <Application>Microsoft Office PowerPoint</Application>
  <PresentationFormat>Широкоэкранный</PresentationFormat>
  <Paragraphs>499</Paragraphs>
  <Slides>26</Slides>
  <Notes>24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Arial</vt:lpstr>
      <vt:lpstr>Calibri</vt:lpstr>
      <vt:lpstr>Cambria Math</vt:lpstr>
      <vt:lpstr>charter</vt:lpstr>
      <vt:lpstr>Roboto</vt:lpstr>
      <vt:lpstr>sohne</vt:lpstr>
      <vt:lpstr>Source Sans Pro</vt:lpstr>
      <vt:lpstr>Times New Roman</vt:lpstr>
      <vt:lpstr>Wingdings</vt:lpstr>
      <vt:lpstr>Default Design</vt:lpstr>
      <vt:lpstr>IMPLEMENTATION OF DIGITAL TECHNOLOGIES IN ALUMINA REFINING: A PRODUCER EXPERIENCE</vt:lpstr>
      <vt:lpstr>About the Presenter</vt:lpstr>
      <vt:lpstr>Purpose of Digital Technology Implementation</vt:lpstr>
      <vt:lpstr>Digital Technologies in Simulation of Processes at Alumina Refineries</vt:lpstr>
      <vt:lpstr>Computational Fluid Dynamics</vt:lpstr>
      <vt:lpstr>Thickening and Washing</vt:lpstr>
      <vt:lpstr>Agitation in Tanks</vt:lpstr>
      <vt:lpstr>Abrasive and Cavitation Wear</vt:lpstr>
      <vt:lpstr>Презентация PowerPoint</vt:lpstr>
      <vt:lpstr>Calcination &amp; Sintering</vt:lpstr>
      <vt:lpstr>Traditional Digital Twins</vt:lpstr>
      <vt:lpstr>Development of a Digital Twin</vt:lpstr>
      <vt:lpstr>Digital Twin Applications</vt:lpstr>
      <vt:lpstr>Machine Learning</vt:lpstr>
      <vt:lpstr>Traditional Model of Precipitation </vt:lpstr>
      <vt:lpstr>Deep Learning Model of Precipitation </vt:lpstr>
      <vt:lpstr>Optimal Control of Precipitation</vt:lpstr>
      <vt:lpstr>Online Refinery Optimization </vt:lpstr>
      <vt:lpstr>Next Generation of Digital Twins</vt:lpstr>
      <vt:lpstr>Adjusted Metal Balance</vt:lpstr>
      <vt:lpstr>Adjusted Measurements</vt:lpstr>
      <vt:lpstr>ML and Nonlinear Approximation</vt:lpstr>
      <vt:lpstr>Solution of ODE and PDE by PINN</vt:lpstr>
      <vt:lpstr>Mixed Density Network</vt:lpstr>
      <vt:lpstr>Physics-Informed Machine Learning in Industrial Processes</vt:lpstr>
      <vt:lpstr>Презентация PowerPoint</vt:lpstr>
    </vt:vector>
  </TitlesOfParts>
  <Company>TMS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</dc:title>
  <dc:creator>skendall</dc:creator>
  <cp:lastModifiedBy>VOG</cp:lastModifiedBy>
  <cp:revision>357</cp:revision>
  <dcterms:created xsi:type="dcterms:W3CDTF">2002-07-09T18:53:13Z</dcterms:created>
  <dcterms:modified xsi:type="dcterms:W3CDTF">2021-03-04T17:28:07Z</dcterms:modified>
</cp:coreProperties>
</file>